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7" r:id="rId4"/>
    <p:sldId id="258" r:id="rId5"/>
    <p:sldId id="259" r:id="rId6"/>
    <p:sldId id="261" r:id="rId7"/>
    <p:sldId id="262" r:id="rId8"/>
    <p:sldId id="263" r:id="rId9"/>
    <p:sldId id="264" r:id="rId10"/>
    <p:sldId id="265" r:id="rId11"/>
    <p:sldId id="266"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108"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EE47487-6D1A-4F03-8FEB-A46683BEA061}" type="datetimeFigureOut">
              <a:rPr lang="ru-RU" smtClean="0"/>
              <a:t>14.05.2016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DC8855-F628-4882-8E68-2BB8BDDE2952}" type="slidenum">
              <a:rPr lang="ru-RU" smtClean="0"/>
              <a:t>‹#›</a:t>
            </a:fld>
            <a:endParaRPr lang="ru-RU"/>
          </a:p>
        </p:txBody>
      </p:sp>
    </p:spTree>
    <p:extLst>
      <p:ext uri="{BB962C8B-B14F-4D97-AF65-F5344CB8AC3E}">
        <p14:creationId xmlns:p14="http://schemas.microsoft.com/office/powerpoint/2010/main" val="3684566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ru-RU" smtClean="0"/>
              <a:t>Образец заголовка</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ru-RU" smtClean="0"/>
              <a:t>Вставка рисунка</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EE47487-6D1A-4F03-8FEB-A46683BEA061}" type="datetimeFigureOut">
              <a:rPr lang="ru-RU" smtClean="0"/>
              <a:t>14.05.2016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CDC8855-F628-4882-8E68-2BB8BDDE2952}" type="slidenum">
              <a:rPr lang="ru-RU" smtClean="0"/>
              <a:t>‹#›</a:t>
            </a:fld>
            <a:endParaRPr lang="ru-RU"/>
          </a:p>
        </p:txBody>
      </p:sp>
    </p:spTree>
    <p:extLst>
      <p:ext uri="{BB962C8B-B14F-4D97-AF65-F5344CB8AC3E}">
        <p14:creationId xmlns:p14="http://schemas.microsoft.com/office/powerpoint/2010/main" val="3169356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ru-RU" smtClean="0"/>
              <a:t>Образец заголовка</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ru-RU" smtClean="0"/>
              <a:t>Образец текста</a:t>
            </a:r>
          </a:p>
        </p:txBody>
      </p:sp>
      <p:sp>
        <p:nvSpPr>
          <p:cNvPr id="4" name="Date Placeholder 3"/>
          <p:cNvSpPr>
            <a:spLocks noGrp="1"/>
          </p:cNvSpPr>
          <p:nvPr>
            <p:ph type="dt" sz="half" idx="10"/>
          </p:nvPr>
        </p:nvSpPr>
        <p:spPr/>
        <p:txBody>
          <a:bodyPr/>
          <a:lstStyle/>
          <a:p>
            <a:fld id="{DEE47487-6D1A-4F03-8FEB-A46683BEA061}" type="datetimeFigureOut">
              <a:rPr lang="ru-RU" smtClean="0"/>
              <a:t>14.05.2016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DC8855-F628-4882-8E68-2BB8BDDE2952}" type="slidenum">
              <a:rPr lang="ru-RU" smtClean="0"/>
              <a:t>‹#›</a:t>
            </a:fld>
            <a:endParaRPr lang="ru-RU"/>
          </a:p>
        </p:txBody>
      </p:sp>
    </p:spTree>
    <p:extLst>
      <p:ext uri="{BB962C8B-B14F-4D97-AF65-F5344CB8AC3E}">
        <p14:creationId xmlns:p14="http://schemas.microsoft.com/office/powerpoint/2010/main" val="16477342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ru-RU" smtClean="0"/>
              <a:t>Образец заголовка</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ru-RU" smtClean="0"/>
              <a:t>Образец текста</a:t>
            </a:r>
          </a:p>
        </p:txBody>
      </p:sp>
      <p:sp>
        <p:nvSpPr>
          <p:cNvPr id="2" name="Date Placeholder 1"/>
          <p:cNvSpPr>
            <a:spLocks noGrp="1"/>
          </p:cNvSpPr>
          <p:nvPr>
            <p:ph type="dt" sz="half" idx="10"/>
          </p:nvPr>
        </p:nvSpPr>
        <p:spPr/>
        <p:txBody>
          <a:bodyPr/>
          <a:lstStyle/>
          <a:p>
            <a:fld id="{DEE47487-6D1A-4F03-8FEB-A46683BEA061}" type="datetimeFigureOut">
              <a:rPr lang="ru-RU" smtClean="0"/>
              <a:t>14.05.2016</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CDC8855-F628-4882-8E68-2BB8BDDE2952}" type="slidenum">
              <a:rPr lang="ru-RU" smtClean="0"/>
              <a:t>‹#›</a:t>
            </a:fld>
            <a:endParaRPr lang="ru-RU"/>
          </a:p>
        </p:txBody>
      </p:sp>
    </p:spTree>
    <p:extLst>
      <p:ext uri="{BB962C8B-B14F-4D97-AF65-F5344CB8AC3E}">
        <p14:creationId xmlns:p14="http://schemas.microsoft.com/office/powerpoint/2010/main" val="34061834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EE47487-6D1A-4F03-8FEB-A46683BEA061}" type="datetimeFigureOut">
              <a:rPr lang="ru-RU" smtClean="0"/>
              <a:t>14.05.2016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DC8855-F628-4882-8E68-2BB8BDDE2952}" type="slidenum">
              <a:rPr lang="ru-RU" smtClean="0"/>
              <a:t>‹#›</a:t>
            </a:fld>
            <a:endParaRPr lang="ru-RU"/>
          </a:p>
        </p:txBody>
      </p:sp>
    </p:spTree>
    <p:extLst>
      <p:ext uri="{BB962C8B-B14F-4D97-AF65-F5344CB8AC3E}">
        <p14:creationId xmlns:p14="http://schemas.microsoft.com/office/powerpoint/2010/main" val="41193410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EE47487-6D1A-4F03-8FEB-A46683BEA061}" type="datetimeFigureOut">
              <a:rPr lang="ru-RU" smtClean="0"/>
              <a:t>14.05.2016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DC8855-F628-4882-8E68-2BB8BDDE2952}" type="slidenum">
              <a:rPr lang="ru-RU" smtClean="0"/>
              <a:t>‹#›</a:t>
            </a:fld>
            <a:endParaRPr lang="ru-RU"/>
          </a:p>
        </p:txBody>
      </p:sp>
    </p:spTree>
    <p:extLst>
      <p:ext uri="{BB962C8B-B14F-4D97-AF65-F5344CB8AC3E}">
        <p14:creationId xmlns:p14="http://schemas.microsoft.com/office/powerpoint/2010/main" val="1417156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EE47487-6D1A-4F03-8FEB-A46683BEA061}" type="datetimeFigureOut">
              <a:rPr lang="ru-RU" smtClean="0"/>
              <a:t>14.05.2016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DC8855-F628-4882-8E68-2BB8BDDE2952}" type="slidenum">
              <a:rPr lang="ru-RU" smtClean="0"/>
              <a:t>‹#›</a:t>
            </a:fld>
            <a:endParaRPr lang="ru-RU"/>
          </a:p>
        </p:txBody>
      </p:sp>
    </p:spTree>
    <p:extLst>
      <p:ext uri="{BB962C8B-B14F-4D97-AF65-F5344CB8AC3E}">
        <p14:creationId xmlns:p14="http://schemas.microsoft.com/office/powerpoint/2010/main" val="1939812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ru-RU" smtClean="0"/>
              <a:t>Образец заголовка</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EE47487-6D1A-4F03-8FEB-A46683BEA061}" type="datetimeFigureOut">
              <a:rPr lang="ru-RU" smtClean="0"/>
              <a:t>14.05.2016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DC8855-F628-4882-8E68-2BB8BDDE2952}" type="slidenum">
              <a:rPr lang="ru-RU" smtClean="0"/>
              <a:t>‹#›</a:t>
            </a:fld>
            <a:endParaRPr lang="ru-RU"/>
          </a:p>
        </p:txBody>
      </p:sp>
    </p:spTree>
    <p:extLst>
      <p:ext uri="{BB962C8B-B14F-4D97-AF65-F5344CB8AC3E}">
        <p14:creationId xmlns:p14="http://schemas.microsoft.com/office/powerpoint/2010/main" val="1175039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EE47487-6D1A-4F03-8FEB-A46683BEA061}" type="datetimeFigureOut">
              <a:rPr lang="ru-RU" smtClean="0"/>
              <a:t>14.05.2016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CDC8855-F628-4882-8E68-2BB8BDDE2952}" type="slidenum">
              <a:rPr lang="ru-RU" smtClean="0"/>
              <a:t>‹#›</a:t>
            </a:fld>
            <a:endParaRPr lang="ru-RU"/>
          </a:p>
        </p:txBody>
      </p:sp>
    </p:spTree>
    <p:extLst>
      <p:ext uri="{BB962C8B-B14F-4D97-AF65-F5344CB8AC3E}">
        <p14:creationId xmlns:p14="http://schemas.microsoft.com/office/powerpoint/2010/main" val="1481751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EE47487-6D1A-4F03-8FEB-A46683BEA061}" type="datetimeFigureOut">
              <a:rPr lang="ru-RU" smtClean="0"/>
              <a:t>14.05.2016</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CDC8855-F628-4882-8E68-2BB8BDDE2952}" type="slidenum">
              <a:rPr lang="ru-RU" smtClean="0"/>
              <a:t>‹#›</a:t>
            </a:fld>
            <a:endParaRPr lang="ru-RU"/>
          </a:p>
        </p:txBody>
      </p:sp>
    </p:spTree>
    <p:extLst>
      <p:ext uri="{BB962C8B-B14F-4D97-AF65-F5344CB8AC3E}">
        <p14:creationId xmlns:p14="http://schemas.microsoft.com/office/powerpoint/2010/main" val="1476033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EE47487-6D1A-4F03-8FEB-A46683BEA061}" type="datetimeFigureOut">
              <a:rPr lang="ru-RU" smtClean="0"/>
              <a:t>14.05.2016</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CDC8855-F628-4882-8E68-2BB8BDDE2952}" type="slidenum">
              <a:rPr lang="ru-RU" smtClean="0"/>
              <a:t>‹#›</a:t>
            </a:fld>
            <a:endParaRPr lang="ru-RU"/>
          </a:p>
        </p:txBody>
      </p:sp>
    </p:spTree>
    <p:extLst>
      <p:ext uri="{BB962C8B-B14F-4D97-AF65-F5344CB8AC3E}">
        <p14:creationId xmlns:p14="http://schemas.microsoft.com/office/powerpoint/2010/main" val="2581034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E47487-6D1A-4F03-8FEB-A46683BEA061}" type="datetimeFigureOut">
              <a:rPr lang="ru-RU" smtClean="0"/>
              <a:t>14.05.2016</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CDC8855-F628-4882-8E68-2BB8BDDE2952}" type="slidenum">
              <a:rPr lang="ru-RU" smtClean="0"/>
              <a:t>‹#›</a:t>
            </a:fld>
            <a:endParaRPr lang="ru-RU"/>
          </a:p>
        </p:txBody>
      </p:sp>
    </p:spTree>
    <p:extLst>
      <p:ext uri="{BB962C8B-B14F-4D97-AF65-F5344CB8AC3E}">
        <p14:creationId xmlns:p14="http://schemas.microsoft.com/office/powerpoint/2010/main" val="3936463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ru-RU" smtClean="0"/>
              <a:t>Образец заголовка</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EE47487-6D1A-4F03-8FEB-A46683BEA061}" type="datetimeFigureOut">
              <a:rPr lang="ru-RU" smtClean="0"/>
              <a:t>14.05.2016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CDC8855-F628-4882-8E68-2BB8BDDE2952}" type="slidenum">
              <a:rPr lang="ru-RU" smtClean="0"/>
              <a:t>‹#›</a:t>
            </a:fld>
            <a:endParaRPr lang="ru-RU"/>
          </a:p>
        </p:txBody>
      </p:sp>
    </p:spTree>
    <p:extLst>
      <p:ext uri="{BB962C8B-B14F-4D97-AF65-F5344CB8AC3E}">
        <p14:creationId xmlns:p14="http://schemas.microsoft.com/office/powerpoint/2010/main" val="3659947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ru-RU" smtClean="0"/>
              <a:t>Образец заголовка</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ru-RU" smtClean="0"/>
              <a:t>Вставка рисунка</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3885810" y="6041362"/>
            <a:ext cx="976879" cy="365125"/>
          </a:xfrm>
        </p:spPr>
        <p:txBody>
          <a:bodyPr/>
          <a:lstStyle/>
          <a:p>
            <a:fld id="{DEE47487-6D1A-4F03-8FEB-A46683BEA061}" type="datetimeFigureOut">
              <a:rPr lang="ru-RU" smtClean="0"/>
              <a:t>14.05.2016</a:t>
            </a:fld>
            <a:endParaRPr lang="ru-RU"/>
          </a:p>
        </p:txBody>
      </p:sp>
      <p:sp>
        <p:nvSpPr>
          <p:cNvPr id="6" name="Footer Placeholder 5"/>
          <p:cNvSpPr>
            <a:spLocks noGrp="1"/>
          </p:cNvSpPr>
          <p:nvPr>
            <p:ph type="ftr" sz="quarter" idx="11"/>
          </p:nvPr>
        </p:nvSpPr>
        <p:spPr>
          <a:xfrm>
            <a:off x="590396" y="6041362"/>
            <a:ext cx="3295413" cy="365125"/>
          </a:xfrm>
        </p:spPr>
        <p:txBody>
          <a:bodyPr/>
          <a:lstStyle/>
          <a:p>
            <a:endParaRPr lang="ru-RU"/>
          </a:p>
        </p:txBody>
      </p:sp>
      <p:sp>
        <p:nvSpPr>
          <p:cNvPr id="7" name="Slide Number Placeholder 6"/>
          <p:cNvSpPr>
            <a:spLocks noGrp="1"/>
          </p:cNvSpPr>
          <p:nvPr>
            <p:ph type="sldNum" sz="quarter" idx="12"/>
          </p:nvPr>
        </p:nvSpPr>
        <p:spPr>
          <a:xfrm>
            <a:off x="4862689" y="5915888"/>
            <a:ext cx="1062155" cy="490599"/>
          </a:xfrm>
        </p:spPr>
        <p:txBody>
          <a:bodyPr/>
          <a:lstStyle/>
          <a:p>
            <a:fld id="{5CDC8855-F628-4882-8E68-2BB8BDDE2952}" type="slidenum">
              <a:rPr lang="ru-RU" smtClean="0"/>
              <a:t>‹#›</a:t>
            </a:fld>
            <a:endParaRPr lang="ru-RU"/>
          </a:p>
        </p:txBody>
      </p:sp>
    </p:spTree>
    <p:extLst>
      <p:ext uri="{BB962C8B-B14F-4D97-AF65-F5344CB8AC3E}">
        <p14:creationId xmlns:p14="http://schemas.microsoft.com/office/powerpoint/2010/main" val="3107439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ru-RU"/>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DEE47487-6D1A-4F03-8FEB-A46683BEA061}" type="datetimeFigureOut">
              <a:rPr lang="ru-RU" smtClean="0"/>
              <a:t>14.05.2016</a:t>
            </a:fld>
            <a:endParaRPr lang="ru-RU"/>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5CDC8855-F628-4882-8E68-2BB8BDDE2952}" type="slidenum">
              <a:rPr lang="ru-RU" smtClean="0"/>
              <a:t>‹#›</a:t>
            </a:fld>
            <a:endParaRPr lang="ru-RU"/>
          </a:p>
        </p:txBody>
      </p:sp>
    </p:spTree>
    <p:extLst>
      <p:ext uri="{BB962C8B-B14F-4D97-AF65-F5344CB8AC3E}">
        <p14:creationId xmlns:p14="http://schemas.microsoft.com/office/powerpoint/2010/main" val="122613645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National symbols of GB</a:t>
            </a:r>
            <a:endParaRPr lang="ru-RU" dirty="0"/>
          </a:p>
        </p:txBody>
      </p:sp>
      <p:sp>
        <p:nvSpPr>
          <p:cNvPr id="3" name="Подзаголовок 2"/>
          <p:cNvSpPr>
            <a:spLocks noGrp="1"/>
          </p:cNvSpPr>
          <p:nvPr>
            <p:ph type="subTitle" idx="1"/>
          </p:nvPr>
        </p:nvSpPr>
        <p:spPr/>
        <p:txBody>
          <a:bodyPr/>
          <a:lstStyle/>
          <a:p>
            <a:r>
              <a:rPr lang="en-US" dirty="0" smtClean="0"/>
              <a:t>By </a:t>
            </a:r>
            <a:r>
              <a:rPr lang="en-US" dirty="0" err="1" smtClean="0"/>
              <a:t>Artem</a:t>
            </a:r>
            <a:r>
              <a:rPr lang="en-US" dirty="0" smtClean="0"/>
              <a:t> </a:t>
            </a:r>
            <a:r>
              <a:rPr lang="en-US" dirty="0" err="1" smtClean="0"/>
              <a:t>Fedchenko</a:t>
            </a:r>
            <a:endParaRPr lang="ru-RU" dirty="0"/>
          </a:p>
        </p:txBody>
      </p:sp>
    </p:spTree>
    <p:extLst>
      <p:ext uri="{BB962C8B-B14F-4D97-AF65-F5344CB8AC3E}">
        <p14:creationId xmlns:p14="http://schemas.microsoft.com/office/powerpoint/2010/main" val="3546366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National </a:t>
            </a:r>
            <a:r>
              <a:rPr lang="en-US" dirty="0"/>
              <a:t>symbols of </a:t>
            </a:r>
            <a:r>
              <a:rPr lang="en-US" dirty="0" smtClean="0"/>
              <a:t>Northern Ireland</a:t>
            </a:r>
            <a:endParaRPr lang="ru-RU" dirty="0"/>
          </a:p>
        </p:txBody>
      </p:sp>
      <p:sp>
        <p:nvSpPr>
          <p:cNvPr id="3" name="Объект 2"/>
          <p:cNvSpPr>
            <a:spLocks noGrp="1"/>
          </p:cNvSpPr>
          <p:nvPr>
            <p:ph idx="1"/>
          </p:nvPr>
        </p:nvSpPr>
        <p:spPr>
          <a:xfrm>
            <a:off x="818711" y="2222287"/>
            <a:ext cx="6128935" cy="3636511"/>
          </a:xfrm>
        </p:spPr>
        <p:txBody>
          <a:bodyPr/>
          <a:lstStyle/>
          <a:p>
            <a:r>
              <a:rPr lang="en-US" dirty="0"/>
              <a:t>The </a:t>
            </a:r>
            <a:r>
              <a:rPr lang="en-US" b="1" dirty="0"/>
              <a:t>coat of arms of Northern Ireland</a:t>
            </a:r>
            <a:r>
              <a:rPr lang="en-US" dirty="0"/>
              <a:t> was granted to the Government of Northern Ireland in 1924, and went out of official use in 1972 when that government was abolished.</a:t>
            </a:r>
            <a:endParaRPr lang="ru-RU" dirty="0"/>
          </a:p>
        </p:txBody>
      </p:sp>
      <p:pic>
        <p:nvPicPr>
          <p:cNvPr id="9218" name="Picture 2" descr="Герб Северной Ирландии.свг"/>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64295" y="2886637"/>
            <a:ext cx="4017703" cy="26845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5525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en-US" sz="5500" dirty="0" smtClean="0"/>
              <a:t>Thanks foe your attention</a:t>
            </a:r>
            <a:endParaRPr lang="ru-RU" sz="5500" dirty="0"/>
          </a:p>
        </p:txBody>
      </p:sp>
    </p:spTree>
    <p:extLst>
      <p:ext uri="{BB962C8B-B14F-4D97-AF65-F5344CB8AC3E}">
        <p14:creationId xmlns:p14="http://schemas.microsoft.com/office/powerpoint/2010/main" val="1186896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Union Jack</a:t>
            </a:r>
            <a:endParaRPr lang="ru-RU" dirty="0"/>
          </a:p>
        </p:txBody>
      </p:sp>
      <p:pic>
        <p:nvPicPr>
          <p:cNvPr id="2050" name="Picture 2" descr="http://www.smsmoewe.com/flags/smsfuk0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788023"/>
            <a:ext cx="6499410" cy="324970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7325778" y="4089709"/>
            <a:ext cx="4483920" cy="646331"/>
          </a:xfrm>
          <a:prstGeom prst="rect">
            <a:avLst/>
          </a:prstGeom>
          <a:noFill/>
        </p:spPr>
        <p:txBody>
          <a:bodyPr wrap="none" rtlCol="0">
            <a:spAutoFit/>
          </a:bodyPr>
          <a:lstStyle/>
          <a:p>
            <a:r>
              <a:rPr lang="en-US" dirty="0" smtClean="0"/>
              <a:t>It’s a flag of Great Britain, It was called</a:t>
            </a:r>
          </a:p>
          <a:p>
            <a:r>
              <a:rPr lang="en-US" dirty="0" smtClean="0"/>
              <a:t> “Union Jack”</a:t>
            </a:r>
            <a:endParaRPr lang="ru-RU" dirty="0"/>
          </a:p>
        </p:txBody>
      </p:sp>
    </p:spTree>
    <p:extLst>
      <p:ext uri="{BB962C8B-B14F-4D97-AF65-F5344CB8AC3E}">
        <p14:creationId xmlns:p14="http://schemas.microsoft.com/office/powerpoint/2010/main" val="3937958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Flag of England</a:t>
            </a:r>
            <a:endParaRPr lang="ru-RU" dirty="0"/>
          </a:p>
        </p:txBody>
      </p:sp>
      <p:sp>
        <p:nvSpPr>
          <p:cNvPr id="3" name="Объект 2"/>
          <p:cNvSpPr>
            <a:spLocks noGrp="1"/>
          </p:cNvSpPr>
          <p:nvPr>
            <p:ph idx="1"/>
          </p:nvPr>
        </p:nvSpPr>
        <p:spPr>
          <a:xfrm>
            <a:off x="818712" y="2222287"/>
            <a:ext cx="6057217" cy="3636511"/>
          </a:xfrm>
        </p:spPr>
        <p:txBody>
          <a:bodyPr/>
          <a:lstStyle/>
          <a:p>
            <a:r>
              <a:rPr lang="en-US" dirty="0"/>
              <a:t>The </a:t>
            </a:r>
            <a:r>
              <a:rPr lang="en-US" b="1" dirty="0"/>
              <a:t>flag of England</a:t>
            </a:r>
            <a:r>
              <a:rPr lang="en-US" dirty="0"/>
              <a:t> is derived from St </a:t>
            </a:r>
            <a:r>
              <a:rPr lang="en-US" dirty="0" smtClean="0"/>
              <a:t>George's Cross. The </a:t>
            </a:r>
            <a:r>
              <a:rPr lang="en-US" dirty="0"/>
              <a:t>association of the red cross as an emblem of England can be traced back to </a:t>
            </a:r>
            <a:r>
              <a:rPr lang="en-US" dirty="0" smtClean="0"/>
              <a:t>the Middle </a:t>
            </a:r>
            <a:r>
              <a:rPr lang="en-US" dirty="0"/>
              <a:t>Ages, and it was used as a component in the design of the Union Flag in 1606</a:t>
            </a:r>
            <a:r>
              <a:rPr lang="en-US" dirty="0" smtClean="0"/>
              <a:t>.</a:t>
            </a:r>
            <a:r>
              <a:rPr lang="en-US" dirty="0"/>
              <a:t> Since the 1990s it has been in increasingly wide use, particularly at national sporting events.</a:t>
            </a:r>
            <a:endParaRPr lang="ru-RU" dirty="0"/>
          </a:p>
        </p:txBody>
      </p:sp>
      <p:pic>
        <p:nvPicPr>
          <p:cNvPr id="1026" name="Picture 2" descr="Flag of England.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05245" y="2859742"/>
            <a:ext cx="4196603" cy="2517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2728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The Royal Banner of England</a:t>
            </a:r>
            <a:endParaRPr lang="ru-RU" dirty="0"/>
          </a:p>
        </p:txBody>
      </p:sp>
      <p:sp>
        <p:nvSpPr>
          <p:cNvPr id="3" name="Объект 2"/>
          <p:cNvSpPr>
            <a:spLocks noGrp="1"/>
          </p:cNvSpPr>
          <p:nvPr>
            <p:ph idx="1"/>
          </p:nvPr>
        </p:nvSpPr>
        <p:spPr>
          <a:xfrm>
            <a:off x="818712" y="2222287"/>
            <a:ext cx="6487523" cy="3636511"/>
          </a:xfrm>
        </p:spPr>
        <p:txBody>
          <a:bodyPr/>
          <a:lstStyle/>
          <a:p>
            <a:pPr marL="0" indent="0">
              <a:buNone/>
            </a:pPr>
            <a:r>
              <a:rPr lang="en-US" dirty="0" smtClean="0"/>
              <a:t>This </a:t>
            </a:r>
            <a:r>
              <a:rPr lang="en-US" dirty="0"/>
              <a:t>banner is also known as the Banner of the Royal Arms, amongst its other names. It is the official English banner of arms and represents the sovereignty of the rulers of England (as opposed to loyalty to the country itself). It comprises three horizontally positioned gold lions, which face the observer. Each has a blue tongue and blue claws and is set against a deep red background.</a:t>
            </a:r>
            <a:endParaRPr lang="ru-RU" dirty="0"/>
          </a:p>
        </p:txBody>
      </p:sp>
      <p:pic>
        <p:nvPicPr>
          <p:cNvPr id="5122" name="Picture 2" descr="http://s1.fotokto.ru/photo/full/45/45202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7319" y="2866374"/>
            <a:ext cx="3941224" cy="26110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5108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Flag of Wales</a:t>
            </a:r>
            <a:endParaRPr lang="ru-RU" dirty="0"/>
          </a:p>
        </p:txBody>
      </p:sp>
      <p:sp>
        <p:nvSpPr>
          <p:cNvPr id="3" name="Объект 2"/>
          <p:cNvSpPr>
            <a:spLocks noGrp="1"/>
          </p:cNvSpPr>
          <p:nvPr>
            <p:ph idx="1"/>
          </p:nvPr>
        </p:nvSpPr>
        <p:spPr>
          <a:xfrm>
            <a:off x="0" y="2597191"/>
            <a:ext cx="6510528" cy="3636511"/>
          </a:xfrm>
        </p:spPr>
        <p:txBody>
          <a:bodyPr/>
          <a:lstStyle/>
          <a:p>
            <a:r>
              <a:rPr lang="en-US" dirty="0"/>
              <a:t>The </a:t>
            </a:r>
            <a:r>
              <a:rPr lang="en-US" b="1" dirty="0"/>
              <a:t>flag of </a:t>
            </a:r>
            <a:r>
              <a:rPr lang="en-US" b="1" dirty="0" smtClean="0"/>
              <a:t>Wales</a:t>
            </a:r>
            <a:r>
              <a:rPr lang="en-US" dirty="0" smtClean="0"/>
              <a:t>(Welsh: </a:t>
            </a:r>
            <a:r>
              <a:rPr lang="en-US" i="1" dirty="0" err="1" smtClean="0"/>
              <a:t>Baner</a:t>
            </a:r>
            <a:r>
              <a:rPr lang="en-US" i="1" dirty="0" smtClean="0"/>
              <a:t> </a:t>
            </a:r>
            <a:r>
              <a:rPr lang="en-US" i="1" dirty="0" err="1" smtClean="0"/>
              <a:t>Cymru</a:t>
            </a:r>
            <a:r>
              <a:rPr lang="en-US" dirty="0" smtClean="0"/>
              <a:t> or </a:t>
            </a:r>
            <a:r>
              <a:rPr lang="en-US" i="1" dirty="0" smtClean="0"/>
              <a:t>Y </a:t>
            </a:r>
            <a:r>
              <a:rPr lang="en-US" i="1" dirty="0" err="1" smtClean="0"/>
              <a:t>Ddraig</a:t>
            </a:r>
            <a:r>
              <a:rPr lang="en-US" i="1" dirty="0" smtClean="0"/>
              <a:t> </a:t>
            </a:r>
            <a:r>
              <a:rPr lang="en-US" i="1" dirty="0" err="1" smtClean="0"/>
              <a:t>Goch</a:t>
            </a:r>
            <a:r>
              <a:rPr lang="en-US" dirty="0" smtClean="0"/>
              <a:t>, meaning </a:t>
            </a:r>
            <a:r>
              <a:rPr lang="en-US" dirty="0"/>
              <a:t>"The Red Dragon") consists of a </a:t>
            </a:r>
            <a:r>
              <a:rPr lang="en-US" dirty="0" smtClean="0"/>
              <a:t>red</a:t>
            </a:r>
            <a:r>
              <a:rPr lang="en-US" dirty="0"/>
              <a:t> dragon passant on a green and white field. As with many heraldic charges, the exact representation of the dragon is not </a:t>
            </a:r>
            <a:r>
              <a:rPr lang="en-US" dirty="0" err="1"/>
              <a:t>standardised</a:t>
            </a:r>
            <a:r>
              <a:rPr lang="en-US" dirty="0"/>
              <a:t> and many renderings exist.</a:t>
            </a:r>
          </a:p>
          <a:p>
            <a:r>
              <a:rPr lang="en-US" dirty="0"/>
              <a:t>The flag incorporates the Red Dragon of </a:t>
            </a:r>
            <a:r>
              <a:rPr lang="en-US" dirty="0" err="1"/>
              <a:t>Cadwaladr</a:t>
            </a:r>
            <a:r>
              <a:rPr lang="en-US" dirty="0"/>
              <a:t>, King of </a:t>
            </a:r>
            <a:r>
              <a:rPr lang="en-US" dirty="0" err="1" smtClean="0"/>
              <a:t>Gwynedd</a:t>
            </a:r>
            <a:r>
              <a:rPr lang="en-US" dirty="0" smtClean="0"/>
              <a:t>, </a:t>
            </a:r>
            <a:r>
              <a:rPr lang="en-US" dirty="0"/>
              <a:t>along with the Tudor </a:t>
            </a:r>
            <a:r>
              <a:rPr lang="en-US" dirty="0" err="1"/>
              <a:t>colours</a:t>
            </a:r>
            <a:r>
              <a:rPr lang="en-US" dirty="0"/>
              <a:t> of green and white.</a:t>
            </a:r>
          </a:p>
          <a:p>
            <a:endParaRPr lang="ru-RU" dirty="0"/>
          </a:p>
        </p:txBody>
      </p:sp>
      <p:pic>
        <p:nvPicPr>
          <p:cNvPr id="3074" name="Picture 2" descr="Flag of Wales 2.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6437" y="2778670"/>
            <a:ext cx="4815840" cy="2889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1257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National symbols of Wales</a:t>
            </a:r>
            <a:endParaRPr lang="ru-RU" dirty="0"/>
          </a:p>
        </p:txBody>
      </p:sp>
      <p:sp>
        <p:nvSpPr>
          <p:cNvPr id="3" name="Объект 2"/>
          <p:cNvSpPr>
            <a:spLocks noGrp="1"/>
          </p:cNvSpPr>
          <p:nvPr>
            <p:ph idx="1"/>
          </p:nvPr>
        </p:nvSpPr>
        <p:spPr>
          <a:xfrm>
            <a:off x="810000" y="2262334"/>
            <a:ext cx="6550024" cy="4174325"/>
          </a:xfrm>
        </p:spPr>
        <p:txBody>
          <a:bodyPr/>
          <a:lstStyle/>
          <a:p>
            <a:r>
              <a:rPr lang="en-US" dirty="0"/>
              <a:t>This is one for those who believe that contemporary culture is all style over substance. The origins of the national flower of Wales appears to be as an attractive interloper, introduced during the 19</a:t>
            </a:r>
            <a:r>
              <a:rPr lang="en-US" baseline="30000" dirty="0"/>
              <a:t>th</a:t>
            </a:r>
            <a:r>
              <a:rPr lang="en-US" dirty="0"/>
              <a:t> century, as a replacement for the humble leek</a:t>
            </a:r>
            <a:endParaRPr lang="ru-RU" dirty="0"/>
          </a:p>
        </p:txBody>
      </p:sp>
      <p:pic>
        <p:nvPicPr>
          <p:cNvPr id="4098" name="Picture 2" descr="Daffodil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4464" y="2101302"/>
            <a:ext cx="3519951" cy="1979288"/>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Leeks at Brecon Food Festival, Brecon Beaco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4464" y="4525686"/>
            <a:ext cx="3589132" cy="20181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9879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Flag of Scotland</a:t>
            </a:r>
            <a:endParaRPr lang="ru-RU" dirty="0"/>
          </a:p>
        </p:txBody>
      </p:sp>
      <p:sp>
        <p:nvSpPr>
          <p:cNvPr id="3" name="Объект 2"/>
          <p:cNvSpPr>
            <a:spLocks noGrp="1"/>
          </p:cNvSpPr>
          <p:nvPr>
            <p:ph idx="1"/>
          </p:nvPr>
        </p:nvSpPr>
        <p:spPr>
          <a:xfrm>
            <a:off x="818712" y="2222287"/>
            <a:ext cx="5151782" cy="3636511"/>
          </a:xfrm>
        </p:spPr>
        <p:txBody>
          <a:bodyPr/>
          <a:lstStyle/>
          <a:p>
            <a:r>
              <a:rPr lang="en-US" dirty="0"/>
              <a:t>The </a:t>
            </a:r>
            <a:r>
              <a:rPr lang="en-US" b="1" dirty="0"/>
              <a:t>Flag of Scotland</a:t>
            </a:r>
            <a:r>
              <a:rPr lang="en-US" dirty="0" smtClean="0"/>
              <a:t>, </a:t>
            </a:r>
            <a:r>
              <a:rPr lang="en-US" dirty="0"/>
              <a:t>also known as </a:t>
            </a:r>
            <a:r>
              <a:rPr lang="en-US" b="1" dirty="0"/>
              <a:t>St Andrew's Cross</a:t>
            </a:r>
            <a:r>
              <a:rPr lang="en-US" dirty="0"/>
              <a:t> or the </a:t>
            </a:r>
            <a:r>
              <a:rPr lang="en-US" b="1" dirty="0"/>
              <a:t>Saltire</a:t>
            </a:r>
            <a:r>
              <a:rPr lang="en-US" dirty="0"/>
              <a:t>, is the national flag of Scotland</a:t>
            </a:r>
            <a:r>
              <a:rPr lang="en-US" dirty="0" smtClean="0"/>
              <a:t>.</a:t>
            </a:r>
            <a:r>
              <a:rPr lang="en-US" dirty="0"/>
              <a:t> As the national flag, the Saltire, rather than the Royal Standard of </a:t>
            </a:r>
            <a:r>
              <a:rPr lang="en-US" dirty="0" smtClean="0"/>
              <a:t>Scotland</a:t>
            </a:r>
            <a:r>
              <a:rPr lang="ru-RU" dirty="0"/>
              <a:t>.</a:t>
            </a:r>
          </a:p>
        </p:txBody>
      </p:sp>
      <p:pic>
        <p:nvPicPr>
          <p:cNvPr id="6146" name="Picture 2" descr="https://im3-tub-ru.yandex.net/i?id=17ccf750b2ef4a59cd506ee936f56f20&amp;n=33&amp;h=215&amp;w=31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33644" y="2440527"/>
            <a:ext cx="4703296" cy="32000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6003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National </a:t>
            </a:r>
            <a:r>
              <a:rPr lang="en-US" dirty="0"/>
              <a:t>symbols of S</a:t>
            </a:r>
            <a:r>
              <a:rPr lang="en-US" dirty="0" smtClean="0"/>
              <a:t>cotland</a:t>
            </a:r>
            <a:endParaRPr lang="ru-RU" dirty="0"/>
          </a:p>
        </p:txBody>
      </p:sp>
      <p:sp>
        <p:nvSpPr>
          <p:cNvPr id="3" name="Объект 2"/>
          <p:cNvSpPr>
            <a:spLocks noGrp="1"/>
          </p:cNvSpPr>
          <p:nvPr>
            <p:ph idx="1"/>
          </p:nvPr>
        </p:nvSpPr>
        <p:spPr>
          <a:xfrm>
            <a:off x="818712" y="2222287"/>
            <a:ext cx="5232464" cy="3636511"/>
          </a:xfrm>
        </p:spPr>
        <p:txBody>
          <a:bodyPr/>
          <a:lstStyle/>
          <a:p>
            <a:r>
              <a:rPr lang="en-US" dirty="0"/>
              <a:t>The Royal Arms of </a:t>
            </a:r>
            <a:r>
              <a:rPr lang="en-US" dirty="0" smtClean="0"/>
              <a:t>Scotland</a:t>
            </a:r>
            <a:r>
              <a:rPr lang="en-US" dirty="0"/>
              <a:t> is a coat of arms </a:t>
            </a:r>
            <a:r>
              <a:rPr lang="en-US" dirty="0" err="1"/>
              <a:t>symbolising</a:t>
            </a:r>
            <a:r>
              <a:rPr lang="en-US" dirty="0"/>
              <a:t> Scotland and the Scottish monarchs.</a:t>
            </a:r>
            <a:endParaRPr lang="ru-RU" dirty="0"/>
          </a:p>
        </p:txBody>
      </p:sp>
      <p:pic>
        <p:nvPicPr>
          <p:cNvPr id="7170" name="Picture 2" descr="Royal Arms of the Kingdom of Scotland.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8682" y="2803515"/>
            <a:ext cx="2458110" cy="2875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242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Flag </a:t>
            </a:r>
            <a:r>
              <a:rPr lang="en-US" dirty="0"/>
              <a:t>of </a:t>
            </a:r>
            <a:r>
              <a:rPr lang="en-US" dirty="0" smtClean="0"/>
              <a:t>Northern Ireland</a:t>
            </a:r>
            <a:endParaRPr lang="ru-RU" dirty="0"/>
          </a:p>
        </p:txBody>
      </p:sp>
      <p:sp>
        <p:nvSpPr>
          <p:cNvPr id="3" name="Объект 2"/>
          <p:cNvSpPr>
            <a:spLocks noGrp="1"/>
          </p:cNvSpPr>
          <p:nvPr>
            <p:ph idx="1"/>
          </p:nvPr>
        </p:nvSpPr>
        <p:spPr>
          <a:xfrm>
            <a:off x="818712" y="2222287"/>
            <a:ext cx="5187641" cy="3636511"/>
          </a:xfrm>
        </p:spPr>
        <p:txBody>
          <a:bodyPr/>
          <a:lstStyle/>
          <a:p>
            <a:r>
              <a:rPr lang="en-US" dirty="0"/>
              <a:t>The </a:t>
            </a:r>
            <a:r>
              <a:rPr lang="en-US" b="1" dirty="0"/>
              <a:t>Flag of Northern Ireland</a:t>
            </a:r>
            <a:r>
              <a:rPr lang="en-US" dirty="0"/>
              <a:t> was used by the Northern Ireland parliament and government from 1953 until the parliament was abolished in </a:t>
            </a:r>
            <a:r>
              <a:rPr lang="en-US" dirty="0" smtClean="0"/>
              <a:t>1973.</a:t>
            </a:r>
            <a:endParaRPr lang="ru-RU" dirty="0"/>
          </a:p>
        </p:txBody>
      </p:sp>
      <p:pic>
        <p:nvPicPr>
          <p:cNvPr id="8194" name="Picture 2" descr="http://geografica.net.ua/_ph/5/76214944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1220" y="3065929"/>
            <a:ext cx="4300778" cy="21503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84100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Цитаты">
  <a:themeElements>
    <a:clrScheme name="Цитаты">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Цитаты">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Цитаты">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TM03457503[[fn=Цитируемая]]</Template>
  <TotalTime>66</TotalTime>
  <Words>176</Words>
  <Application>Microsoft Office PowerPoint</Application>
  <PresentationFormat>Широкоэкранный</PresentationFormat>
  <Paragraphs>23</Paragraphs>
  <Slides>11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11</vt:i4>
      </vt:variant>
    </vt:vector>
  </HeadingPairs>
  <TitlesOfParts>
    <vt:vector size="15" baseType="lpstr">
      <vt:lpstr>Arial</vt:lpstr>
      <vt:lpstr>Century Gothic</vt:lpstr>
      <vt:lpstr>Wingdings 2</vt:lpstr>
      <vt:lpstr>Цитаты</vt:lpstr>
      <vt:lpstr>National symbols of GB</vt:lpstr>
      <vt:lpstr>Union Jack</vt:lpstr>
      <vt:lpstr>Flag of England</vt:lpstr>
      <vt:lpstr>The Royal Banner of England</vt:lpstr>
      <vt:lpstr>Flag of Wales</vt:lpstr>
      <vt:lpstr>National symbols of Wales</vt:lpstr>
      <vt:lpstr>Flag of Scotland</vt:lpstr>
      <vt:lpstr>National symbols of Scotland</vt:lpstr>
      <vt:lpstr>Flag of Northern Ireland</vt:lpstr>
      <vt:lpstr>National symbols of Northern Ireland</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symbols of GB</dc:title>
  <dc:creator>Артём Федченко</dc:creator>
  <cp:lastModifiedBy>Артём Федченко</cp:lastModifiedBy>
  <cp:revision>5</cp:revision>
  <dcterms:created xsi:type="dcterms:W3CDTF">2016-05-14T14:27:18Z</dcterms:created>
  <dcterms:modified xsi:type="dcterms:W3CDTF">2016-05-14T15:33:38Z</dcterms:modified>
</cp:coreProperties>
</file>