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7" r:id="rId3"/>
    <p:sldId id="268" r:id="rId4"/>
    <p:sldId id="269" r:id="rId5"/>
    <p:sldId id="270" r:id="rId6"/>
    <p:sldId id="257" r:id="rId7"/>
    <p:sldId id="258" r:id="rId8"/>
    <p:sldId id="259" r:id="rId9"/>
    <p:sldId id="263" r:id="rId10"/>
    <p:sldId id="264" r:id="rId11"/>
    <p:sldId id="265" r:id="rId12"/>
    <p:sldId id="261" r:id="rId13"/>
    <p:sldId id="271" r:id="rId14"/>
    <p:sldId id="272" r:id="rId15"/>
    <p:sldId id="273" r:id="rId16"/>
    <p:sldId id="274" r:id="rId17"/>
    <p:sldId id="275" r:id="rId18"/>
    <p:sldId id="276" r:id="rId19"/>
    <p:sldId id="277" r:id="rId20"/>
    <p:sldId id="262" r:id="rId21"/>
    <p:sldId id="266"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9" autoAdjust="0"/>
    <p:restoredTop sz="94660"/>
  </p:normalViewPr>
  <p:slideViewPr>
    <p:cSldViewPr>
      <p:cViewPr varScale="1">
        <p:scale>
          <a:sx n="71" d="100"/>
          <a:sy n="71" d="100"/>
        </p:scale>
        <p:origin x="10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66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1561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0846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8070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23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5742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0579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4678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6553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B106E36-FD25-4E2D-B0AA-010F637433A0}" type="datetimeFigureOut">
              <a:rPr lang="ru-RU" smtClean="0"/>
              <a:pPr/>
              <a:t>23.10.2016</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88160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686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106E36-FD25-4E2D-B0AA-010F637433A0}" type="datetimeFigureOut">
              <a:rPr lang="ru-RU" smtClean="0"/>
              <a:pPr/>
              <a:t>23.10.2016</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25C68B6-61C2-468F-89AB-4B9F7531AA68}"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6809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7.xml"/><Relationship Id="rId15" Type="http://schemas.openxmlformats.org/officeDocument/2006/relationships/slide" Target="slide2.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28860" y="2857496"/>
            <a:ext cx="6172200" cy="1894362"/>
          </a:xfrm>
        </p:spPr>
        <p:txBody>
          <a:bodyPr>
            <a:normAutofit fontScale="90000"/>
          </a:bodyPr>
          <a:lstStyle/>
          <a:p>
            <a:r>
              <a:rPr lang="ru-RU" dirty="0" smtClean="0">
                <a:solidFill>
                  <a:schemeClr val="tx1">
                    <a:lumMod val="95000"/>
                    <a:lumOff val="5000"/>
                  </a:schemeClr>
                </a:solidFill>
              </a:rPr>
              <a:t>КРАСНАЯ КНИГА РФ</a:t>
            </a:r>
            <a:endParaRPr lang="ru-RU" dirty="0">
              <a:solidFill>
                <a:schemeClr val="tx1">
                  <a:lumMod val="95000"/>
                  <a:lumOff val="5000"/>
                </a:schemeClr>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785926"/>
            <a:ext cx="8472518" cy="3786214"/>
          </a:xfrm>
        </p:spPr>
        <p:style>
          <a:lnRef idx="2">
            <a:schemeClr val="accent1"/>
          </a:lnRef>
          <a:fillRef idx="1">
            <a:schemeClr val="lt1"/>
          </a:fillRef>
          <a:effectRef idx="0">
            <a:schemeClr val="accent1"/>
          </a:effectRef>
          <a:fontRef idx="minor">
            <a:schemeClr val="dk1"/>
          </a:fontRef>
        </p:style>
        <p:txBody>
          <a:bodyPr>
            <a:noAutofit/>
          </a:bodyPr>
          <a:lstStyle/>
          <a:p>
            <a:r>
              <a:rPr lang="ru-RU" sz="2800" b="1" dirty="0" smtClean="0">
                <a:solidFill>
                  <a:schemeClr val="accent1">
                    <a:lumMod val="75000"/>
                  </a:schemeClr>
                </a:solidFill>
              </a:rPr>
              <a:t>В Красной книге Российской Федерации приняты шесть категорий редкости таксонов и популяций по степени угрозы их исчезновения: </a:t>
            </a:r>
            <a:br>
              <a:rPr lang="ru-RU" sz="2800" b="1" dirty="0" smtClean="0">
                <a:solidFill>
                  <a:schemeClr val="accent1">
                    <a:lumMod val="75000"/>
                  </a:schemeClr>
                </a:solidFill>
              </a:rPr>
            </a:br>
            <a:r>
              <a:rPr lang="ru-RU" sz="2800" b="1" dirty="0" smtClean="0">
                <a:solidFill>
                  <a:schemeClr val="tx2">
                    <a:lumMod val="75000"/>
                  </a:schemeClr>
                </a:solidFill>
              </a:rPr>
              <a:t/>
            </a:r>
            <a:br>
              <a:rPr lang="ru-RU" sz="2800" b="1" dirty="0" smtClean="0">
                <a:solidFill>
                  <a:schemeClr val="tx2">
                    <a:lumMod val="75000"/>
                  </a:schemeClr>
                </a:solidFill>
              </a:rPr>
            </a:br>
            <a:r>
              <a:rPr lang="ru-RU" sz="2800" b="1" dirty="0" smtClean="0">
                <a:solidFill>
                  <a:schemeClr val="tx2">
                    <a:lumMod val="75000"/>
                  </a:schemeClr>
                </a:solidFill>
              </a:rPr>
              <a:t>0 – вероятно исчезнувшие; </a:t>
            </a:r>
            <a:br>
              <a:rPr lang="ru-RU" sz="2800" b="1" dirty="0" smtClean="0">
                <a:solidFill>
                  <a:schemeClr val="tx2">
                    <a:lumMod val="75000"/>
                  </a:schemeClr>
                </a:solidFill>
              </a:rPr>
            </a:br>
            <a:r>
              <a:rPr lang="ru-RU" sz="2800" b="1" dirty="0" smtClean="0">
                <a:solidFill>
                  <a:schemeClr val="tx2">
                    <a:lumMod val="75000"/>
                  </a:schemeClr>
                </a:solidFill>
              </a:rPr>
              <a:t>1 – находящиеся под угрозой исчезновения; </a:t>
            </a:r>
            <a:br>
              <a:rPr lang="ru-RU" sz="2800" b="1" dirty="0" smtClean="0">
                <a:solidFill>
                  <a:schemeClr val="tx2">
                    <a:lumMod val="75000"/>
                  </a:schemeClr>
                </a:solidFill>
              </a:rPr>
            </a:br>
            <a:r>
              <a:rPr lang="ru-RU" sz="2800" b="1" dirty="0" smtClean="0">
                <a:solidFill>
                  <a:schemeClr val="tx2">
                    <a:lumMod val="75000"/>
                  </a:schemeClr>
                </a:solidFill>
              </a:rPr>
              <a:t>2 – сокращающиеся в численности; </a:t>
            </a:r>
            <a:br>
              <a:rPr lang="ru-RU" sz="2800" b="1" dirty="0" smtClean="0">
                <a:solidFill>
                  <a:schemeClr val="tx2">
                    <a:lumMod val="75000"/>
                  </a:schemeClr>
                </a:solidFill>
              </a:rPr>
            </a:br>
            <a:r>
              <a:rPr lang="ru-RU" sz="2800" b="1" dirty="0" smtClean="0">
                <a:solidFill>
                  <a:schemeClr val="tx2">
                    <a:lumMod val="75000"/>
                  </a:schemeClr>
                </a:solidFill>
              </a:rPr>
              <a:t>3 – редкие; </a:t>
            </a:r>
            <a:br>
              <a:rPr lang="ru-RU" sz="2800" b="1" dirty="0" smtClean="0">
                <a:solidFill>
                  <a:schemeClr val="tx2">
                    <a:lumMod val="75000"/>
                  </a:schemeClr>
                </a:solidFill>
              </a:rPr>
            </a:br>
            <a:r>
              <a:rPr lang="ru-RU" sz="2800" b="1" dirty="0" smtClean="0">
                <a:solidFill>
                  <a:schemeClr val="tx2">
                    <a:lumMod val="75000"/>
                  </a:schemeClr>
                </a:solidFill>
              </a:rPr>
              <a:t>4 – неопределенные по статусу; </a:t>
            </a:r>
            <a:br>
              <a:rPr lang="ru-RU" sz="2800" b="1" dirty="0" smtClean="0">
                <a:solidFill>
                  <a:schemeClr val="tx2">
                    <a:lumMod val="75000"/>
                  </a:schemeClr>
                </a:solidFill>
              </a:rPr>
            </a:br>
            <a:r>
              <a:rPr lang="ru-RU" sz="2800" b="1" dirty="0" smtClean="0">
                <a:solidFill>
                  <a:schemeClr val="tx2">
                    <a:lumMod val="75000"/>
                  </a:schemeClr>
                </a:solidFill>
              </a:rPr>
              <a:t>5 – восстанавливаемые и восстанавливающиеся.</a:t>
            </a:r>
            <a:endParaRPr lang="ru-RU" sz="28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3000"/>
            <a:ext cx="8258204" cy="4572016"/>
          </a:xfrm>
        </p:spPr>
        <p:style>
          <a:lnRef idx="2">
            <a:schemeClr val="accent1"/>
          </a:lnRef>
          <a:fillRef idx="1">
            <a:schemeClr val="lt1"/>
          </a:fillRef>
          <a:effectRef idx="0">
            <a:schemeClr val="accent1"/>
          </a:effectRef>
          <a:fontRef idx="minor">
            <a:schemeClr val="dk1"/>
          </a:fontRef>
        </p:style>
        <p:txBody>
          <a:bodyPr>
            <a:normAutofit/>
          </a:bodyPr>
          <a:lstStyle/>
          <a:p>
            <a:r>
              <a:rPr lang="ru-RU" sz="2800" b="1" i="1" dirty="0" smtClean="0">
                <a:effectLst>
                  <a:outerShdw blurRad="38100" dist="38100" dir="2700000" algn="tl">
                    <a:srgbClr val="000000">
                      <a:alpha val="43137"/>
                    </a:srgbClr>
                  </a:outerShdw>
                </a:effectLst>
              </a:rPr>
              <a:t>Восстанавливаемые и восстанавливающиеся – это те таксоны и популяции, численность и распространение которых под воздействием естественных причин или в результате принятых мер охраны начали восстанавливаться и приближаются к состоянию, когда не будут нуждаться в срочных мерах по сохранению и восстановлению.</a:t>
            </a:r>
            <a:endParaRPr lang="ru-RU" sz="28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3116"/>
            <a:ext cx="8382000" cy="1069848"/>
          </a:xfrm>
        </p:spPr>
        <p:txBody>
          <a:bodyPr>
            <a:noAutofit/>
          </a:bodyPr>
          <a:lstStyle/>
          <a:p>
            <a:r>
              <a:rPr lang="ru-RU" sz="2000" dirty="0" smtClean="0">
                <a:solidFill>
                  <a:schemeClr val="tx2">
                    <a:lumMod val="75000"/>
                  </a:schemeClr>
                </a:solidFill>
                <a:latin typeface="Verdana" pitchFamily="34" charset="0"/>
              </a:rPr>
              <a:t>Книга состоит из цветных страниц. На </a:t>
            </a:r>
            <a:r>
              <a:rPr lang="ru-RU" sz="2000" b="1" dirty="0" smtClean="0">
                <a:solidFill>
                  <a:schemeClr val="tx2">
                    <a:lumMod val="75000"/>
                  </a:schemeClr>
                </a:solidFill>
                <a:latin typeface="Verdana" pitchFamily="34" charset="0"/>
              </a:rPr>
              <a:t>черных страницах </a:t>
            </a:r>
            <a:r>
              <a:rPr lang="ru-RU" sz="2000" dirty="0" smtClean="0">
                <a:solidFill>
                  <a:schemeClr val="tx2">
                    <a:lumMod val="75000"/>
                  </a:schemeClr>
                </a:solidFill>
                <a:latin typeface="Verdana" pitchFamily="34" charset="0"/>
              </a:rPr>
              <a:t>опубликованы списки вымерших животных. </a:t>
            </a:r>
            <a:r>
              <a:rPr lang="ru-RU" sz="2000" b="1" dirty="0" smtClean="0">
                <a:solidFill>
                  <a:srgbClr val="FF0000"/>
                </a:solidFill>
                <a:latin typeface="Verdana" pitchFamily="34" charset="0"/>
              </a:rPr>
              <a:t>Красные страницы </a:t>
            </a:r>
            <a:r>
              <a:rPr lang="ru-RU" sz="2000" dirty="0" smtClean="0">
                <a:solidFill>
                  <a:schemeClr val="tx2">
                    <a:lumMod val="75000"/>
                  </a:schemeClr>
                </a:solidFill>
                <a:latin typeface="Verdana" pitchFamily="34" charset="0"/>
              </a:rPr>
              <a:t>содержат перечень особо редких животных, например леопарды Дальнего Востока. </a:t>
            </a:r>
            <a:r>
              <a:rPr lang="ru-RU" sz="2000" b="1" dirty="0" smtClean="0">
                <a:solidFill>
                  <a:schemeClr val="bg2">
                    <a:lumMod val="75000"/>
                  </a:schemeClr>
                </a:solidFill>
                <a:latin typeface="Verdana" pitchFamily="34" charset="0"/>
              </a:rPr>
              <a:t>Желтые страницы </a:t>
            </a:r>
            <a:r>
              <a:rPr lang="ru-RU" sz="2000" dirty="0" smtClean="0">
                <a:solidFill>
                  <a:schemeClr val="tx2">
                    <a:lumMod val="75000"/>
                  </a:schemeClr>
                </a:solidFill>
                <a:latin typeface="Verdana" pitchFamily="34" charset="0"/>
              </a:rPr>
              <a:t>посвящены описанию тех видов, численность которых быстро сокращается. На </a:t>
            </a:r>
            <a:r>
              <a:rPr lang="ru-RU" sz="2000" b="1" dirty="0" smtClean="0">
                <a:solidFill>
                  <a:schemeClr val="tx2">
                    <a:lumMod val="75000"/>
                  </a:schemeClr>
                </a:solidFill>
                <a:latin typeface="Verdana" pitchFamily="34" charset="0"/>
              </a:rPr>
              <a:t>белых листах </a:t>
            </a:r>
            <a:r>
              <a:rPr lang="ru-RU" sz="2000" dirty="0" smtClean="0">
                <a:solidFill>
                  <a:schemeClr val="tx2">
                    <a:lumMod val="75000"/>
                  </a:schemeClr>
                </a:solidFill>
                <a:latin typeface="Verdana" pitchFamily="34" charset="0"/>
              </a:rPr>
              <a:t>можно прочесть о тех, кого всегда было мало. </a:t>
            </a:r>
            <a:r>
              <a:rPr lang="ru-RU" sz="2000" b="1" dirty="0" smtClean="0">
                <a:solidFill>
                  <a:schemeClr val="accent6">
                    <a:lumMod val="60000"/>
                    <a:lumOff val="40000"/>
                  </a:schemeClr>
                </a:solidFill>
                <a:latin typeface="Verdana" pitchFamily="34" charset="0"/>
              </a:rPr>
              <a:t>Серые страницы </a:t>
            </a:r>
            <a:r>
              <a:rPr lang="ru-RU" sz="2000" dirty="0" smtClean="0">
                <a:solidFill>
                  <a:schemeClr val="tx2">
                    <a:lumMod val="75000"/>
                  </a:schemeClr>
                </a:solidFill>
                <a:latin typeface="Verdana" pitchFamily="34" charset="0"/>
              </a:rPr>
              <a:t>содержат информацию о малоизученных видах. Ну а о тех, кого удалось спасти, можно прочесть на страницах </a:t>
            </a:r>
            <a:r>
              <a:rPr lang="ru-RU" sz="2000" b="1" dirty="0" smtClean="0">
                <a:solidFill>
                  <a:srgbClr val="00B050"/>
                </a:solidFill>
                <a:latin typeface="Verdana" pitchFamily="34" charset="0"/>
              </a:rPr>
              <a:t>зеленого цвета</a:t>
            </a:r>
            <a:r>
              <a:rPr lang="ru-RU" sz="2000" dirty="0" smtClean="0">
                <a:solidFill>
                  <a:schemeClr val="tx2">
                    <a:lumMod val="75000"/>
                  </a:schemeClr>
                </a:solidFill>
                <a:latin typeface="Verdana" pitchFamily="34" charset="0"/>
              </a:rPr>
              <a:t>.</a:t>
            </a:r>
            <a:endParaRPr lang="ru-RU" sz="2000" dirty="0">
              <a:solidFill>
                <a:schemeClr val="tx2">
                  <a:lumMod val="75000"/>
                </a:schemeClr>
              </a:solidFill>
              <a:latin typeface="Verdana" pitchFamily="34" charset="0"/>
            </a:endParaRPr>
          </a:p>
        </p:txBody>
      </p:sp>
      <p:pic>
        <p:nvPicPr>
          <p:cNvPr id="4" name="Содержимое 3" descr="06-08-2015-22-11-14-0013-013-Morskaja-korova.jpg"/>
          <p:cNvPicPr>
            <a:picLocks noGrp="1" noChangeAspect="1"/>
          </p:cNvPicPr>
          <p:nvPr>
            <p:ph sz="half" idx="2"/>
          </p:nvPr>
        </p:nvPicPr>
        <p:blipFill>
          <a:blip r:embed="rId2"/>
          <a:stretch>
            <a:fillRect/>
          </a:stretch>
        </p:blipFill>
        <p:spPr>
          <a:xfrm>
            <a:off x="428596" y="3714752"/>
            <a:ext cx="3657600" cy="2743200"/>
          </a:xfrm>
        </p:spPr>
      </p:pic>
      <p:pic>
        <p:nvPicPr>
          <p:cNvPr id="9" name="Содержимое 8" descr="09b6c530c7e3250b204880de8c308e4e.jpg"/>
          <p:cNvPicPr>
            <a:picLocks noGrp="1" noChangeAspect="1"/>
          </p:cNvPicPr>
          <p:nvPr>
            <p:ph sz="quarter" idx="4"/>
          </p:nvPr>
        </p:nvPicPr>
        <p:blipFill>
          <a:blip r:embed="rId3"/>
          <a:stretch>
            <a:fillRect/>
          </a:stretch>
        </p:blipFill>
        <p:spPr>
          <a:xfrm>
            <a:off x="4664075" y="2838359"/>
            <a:ext cx="3702050" cy="277513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338"/>
            <a:ext cx="7467600" cy="1143000"/>
          </a:xfrm>
        </p:spPr>
        <p:txBody>
          <a:bodyPr/>
          <a:lstStyle/>
          <a:p>
            <a:pPr algn="ctr"/>
            <a:r>
              <a:rPr lang="ru-RU" b="1" dirty="0" smtClean="0">
                <a:solidFill>
                  <a:srgbClr val="FF0000"/>
                </a:solidFill>
                <a:latin typeface="Verdana" pitchFamily="34" charset="0"/>
              </a:rPr>
              <a:t>КРАСНЫЙ ВОЛК </a:t>
            </a:r>
            <a:endParaRPr lang="ru-RU" b="1" dirty="0">
              <a:solidFill>
                <a:srgbClr val="FF0000"/>
              </a:solidFill>
              <a:latin typeface="Verdana" pitchFamily="34" charset="0"/>
            </a:endParaRPr>
          </a:p>
        </p:txBody>
      </p:sp>
      <p:sp>
        <p:nvSpPr>
          <p:cNvPr id="3" name="Содержимое 2"/>
          <p:cNvSpPr>
            <a:spLocks noGrp="1"/>
          </p:cNvSpPr>
          <p:nvPr>
            <p:ph idx="1"/>
          </p:nvPr>
        </p:nvSpPr>
        <p:spPr>
          <a:xfrm>
            <a:off x="428596" y="0"/>
            <a:ext cx="7543824" cy="4873752"/>
          </a:xfrm>
        </p:spPr>
        <p:txBody>
          <a:bodyPr>
            <a:normAutofit/>
          </a:bodyPr>
          <a:lstStyle/>
          <a:p>
            <a:pPr algn="just"/>
            <a:endParaRPr lang="ru-RU" dirty="0" smtClean="0">
              <a:latin typeface="Verdana" pitchFamily="34" charset="0"/>
            </a:endParaRPr>
          </a:p>
          <a:p>
            <a:pPr algn="ctr"/>
            <a:endParaRPr lang="ru-RU" dirty="0" smtClean="0">
              <a:latin typeface="Verdana" pitchFamily="34" charset="0"/>
            </a:endParaRPr>
          </a:p>
          <a:p>
            <a:pPr algn="just">
              <a:buNone/>
            </a:pPr>
            <a:r>
              <a:rPr lang="en-US" dirty="0" smtClean="0">
                <a:latin typeface="Verdana" pitchFamily="34" charset="0"/>
              </a:rPr>
              <a:t>   </a:t>
            </a:r>
            <a:r>
              <a:rPr lang="ru-RU" dirty="0" smtClean="0">
                <a:latin typeface="Verdana" pitchFamily="34" charset="0"/>
              </a:rPr>
              <a:t>вид </a:t>
            </a:r>
            <a:r>
              <a:rPr lang="ru-RU" dirty="0">
                <a:latin typeface="Verdana" pitchFamily="34" charset="0"/>
              </a:rPr>
              <a:t>практически исчезнувший на территории России. Нет надежных доказательств и того, что он постоянно обитал в пределах страны когда-либо прежде. Представитель </a:t>
            </a:r>
            <a:r>
              <a:rPr lang="ru-RU" dirty="0" err="1">
                <a:latin typeface="Verdana" pitchFamily="34" charset="0"/>
              </a:rPr>
              <a:t>монотипического</a:t>
            </a:r>
            <a:r>
              <a:rPr lang="ru-RU" dirty="0">
                <a:latin typeface="Verdana" pitchFamily="34" charset="0"/>
              </a:rPr>
              <a:t> рода. Элемент южно- и центрально-азиатской фауны, к границам </a:t>
            </a:r>
            <a:r>
              <a:rPr lang="ru-RU" dirty="0" smtClean="0">
                <a:latin typeface="Verdana" pitchFamily="34" charset="0"/>
              </a:rPr>
              <a:t>России </a:t>
            </a:r>
            <a:r>
              <a:rPr lang="ru-RU" dirty="0">
                <a:latin typeface="Verdana" pitchFamily="34" charset="0"/>
              </a:rPr>
              <a:t>подступала сев. периферия ареала.</a:t>
            </a:r>
          </a:p>
        </p:txBody>
      </p:sp>
      <p:pic>
        <p:nvPicPr>
          <p:cNvPr id="1026" name="Picture 2" descr="C:\Documents and Settings\Администратор\Рабочий стол\animals16-tmb.jpg"/>
          <p:cNvPicPr>
            <a:picLocks noChangeAspect="1" noChangeArrowheads="1"/>
          </p:cNvPicPr>
          <p:nvPr/>
        </p:nvPicPr>
        <p:blipFill>
          <a:blip r:embed="rId2"/>
          <a:srcRect/>
          <a:stretch>
            <a:fillRect/>
          </a:stretch>
        </p:blipFill>
        <p:spPr bwMode="auto">
          <a:xfrm>
            <a:off x="2357386" y="3857628"/>
            <a:ext cx="4068422" cy="2714644"/>
          </a:xfrm>
          <a:prstGeom prst="rect">
            <a:avLst/>
          </a:prstGeom>
          <a:noFill/>
        </p:spPr>
      </p:pic>
      <p:sp>
        <p:nvSpPr>
          <p:cNvPr id="6" name="Управляющая кнопка: настраиваемая 5">
            <a:hlinkClick r:id="rId3"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7467600" cy="642958"/>
          </a:xfrm>
        </p:spPr>
        <p:txBody>
          <a:bodyPr>
            <a:normAutofit fontScale="90000"/>
          </a:bodyPr>
          <a:lstStyle/>
          <a:p>
            <a:r>
              <a:rPr lang="en-US" dirty="0" smtClean="0"/>
              <a:t>                         </a:t>
            </a:r>
            <a:r>
              <a:rPr lang="ru-RU" b="1" dirty="0" smtClean="0">
                <a:solidFill>
                  <a:srgbClr val="FF0000"/>
                </a:solidFill>
              </a:rPr>
              <a:t>МАНУЛ</a:t>
            </a:r>
            <a:endParaRPr lang="ru-RU" b="1" dirty="0">
              <a:solidFill>
                <a:srgbClr val="FF0000"/>
              </a:solidFill>
            </a:endParaRPr>
          </a:p>
        </p:txBody>
      </p:sp>
      <p:sp>
        <p:nvSpPr>
          <p:cNvPr id="3" name="Содержимое 2"/>
          <p:cNvSpPr>
            <a:spLocks noGrp="1"/>
          </p:cNvSpPr>
          <p:nvPr>
            <p:ph idx="1"/>
          </p:nvPr>
        </p:nvSpPr>
        <p:spPr>
          <a:xfrm>
            <a:off x="214282" y="1071546"/>
            <a:ext cx="7467600" cy="4873752"/>
          </a:xfrm>
        </p:spPr>
        <p:txBody>
          <a:bodyPr/>
          <a:lstStyle/>
          <a:p>
            <a:pPr marL="0" algn="just">
              <a:spcBef>
                <a:spcPts val="0"/>
              </a:spcBef>
              <a:buNone/>
            </a:pPr>
            <a:r>
              <a:rPr lang="ru-RU" dirty="0" smtClean="0"/>
              <a:t>3-й редкий </a:t>
            </a:r>
            <a:r>
              <a:rPr lang="ru-RU" dirty="0"/>
              <a:t>вид на периферии </a:t>
            </a:r>
            <a:r>
              <a:rPr lang="ru-RU" dirty="0" smtClean="0"/>
              <a:t>ареала Населяет </a:t>
            </a:r>
            <a:r>
              <a:rPr lang="ru-RU" dirty="0"/>
              <a:t>степные и полупустынные ландшафты в горах, мелкосопочниках, межгорных котловинах, особенно с останцовыми возвышенностями, наличием каменных развалов и скальных </a:t>
            </a:r>
            <a:r>
              <a:rPr lang="ru-RU" dirty="0" smtClean="0"/>
              <a:t>расщелин</a:t>
            </a:r>
            <a:endParaRPr lang="ru-RU" dirty="0"/>
          </a:p>
        </p:txBody>
      </p:sp>
      <p:pic>
        <p:nvPicPr>
          <p:cNvPr id="2050" name="Picture 2" descr="C:\Documents and Settings\Администратор\Рабочий стол\199249_452004.jpg"/>
          <p:cNvPicPr>
            <a:picLocks noChangeAspect="1" noChangeArrowheads="1"/>
          </p:cNvPicPr>
          <p:nvPr/>
        </p:nvPicPr>
        <p:blipFill>
          <a:blip r:embed="rId2"/>
          <a:srcRect/>
          <a:stretch>
            <a:fillRect/>
          </a:stretch>
        </p:blipFill>
        <p:spPr bwMode="auto">
          <a:xfrm>
            <a:off x="2786050" y="3571876"/>
            <a:ext cx="4925246" cy="3286124"/>
          </a:xfrm>
          <a:prstGeom prst="rect">
            <a:avLst/>
          </a:prstGeom>
          <a:noFill/>
        </p:spPr>
      </p:pic>
      <p:sp>
        <p:nvSpPr>
          <p:cNvPr id="8" name="Управляющая кнопка: настраиваемая 7">
            <a:hlinkClick r:id="rId3"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467600" cy="785810"/>
          </a:xfrm>
        </p:spPr>
        <p:txBody>
          <a:bodyPr/>
          <a:lstStyle/>
          <a:p>
            <a:r>
              <a:rPr lang="en-US" dirty="0" smtClean="0">
                <a:solidFill>
                  <a:srgbClr val="FF0000"/>
                </a:solidFill>
              </a:rPr>
              <a:t>                     </a:t>
            </a:r>
            <a:r>
              <a:rPr lang="ru-RU" b="1" dirty="0" smtClean="0">
                <a:solidFill>
                  <a:srgbClr val="FF0000"/>
                </a:solidFill>
              </a:rPr>
              <a:t>КАРАВАЙКА</a:t>
            </a:r>
            <a:endParaRPr lang="ru-RU" b="1" dirty="0">
              <a:solidFill>
                <a:srgbClr val="FF0000"/>
              </a:solidFill>
            </a:endParaRPr>
          </a:p>
        </p:txBody>
      </p:sp>
      <p:sp>
        <p:nvSpPr>
          <p:cNvPr id="3" name="Содержимое 2"/>
          <p:cNvSpPr>
            <a:spLocks noGrp="1"/>
          </p:cNvSpPr>
          <p:nvPr>
            <p:ph idx="1"/>
          </p:nvPr>
        </p:nvSpPr>
        <p:spPr>
          <a:xfrm>
            <a:off x="214282" y="1500174"/>
            <a:ext cx="5929354" cy="4730876"/>
          </a:xfrm>
        </p:spPr>
        <p:txBody>
          <a:bodyPr/>
          <a:lstStyle/>
          <a:p>
            <a:pPr marL="0">
              <a:spcBef>
                <a:spcPts val="0"/>
              </a:spcBef>
              <a:buNone/>
            </a:pPr>
            <a:r>
              <a:rPr lang="en-US" dirty="0" smtClean="0"/>
              <a:t>   </a:t>
            </a:r>
            <a:r>
              <a:rPr lang="ru-RU" dirty="0" smtClean="0"/>
              <a:t>3-й редкий вид. </a:t>
            </a:r>
            <a:r>
              <a:rPr lang="ru-RU" dirty="0"/>
              <a:t>В </a:t>
            </a:r>
            <a:r>
              <a:rPr lang="ru-RU" dirty="0" err="1"/>
              <a:t>Предкавказье</a:t>
            </a:r>
            <a:r>
              <a:rPr lang="ru-RU" dirty="0"/>
              <a:t> населяет пресные и слабосоленые водоемы. В Приазовье, долине Дона, на Зап. и Вост. Маныче, в дельте Терека гнездится в тростниковых зарослях озер и </a:t>
            </a:r>
            <a:r>
              <a:rPr lang="ru-RU" dirty="0" smtClean="0"/>
              <a:t>лиманов, </a:t>
            </a:r>
            <a:r>
              <a:rPr lang="ru-RU" dirty="0"/>
              <a:t>в дельте Волги в зарослях кустарниковой и древесной </a:t>
            </a:r>
            <a:r>
              <a:rPr lang="ru-RU" dirty="0" smtClean="0"/>
              <a:t>ив.</a:t>
            </a:r>
            <a:endParaRPr lang="ru-RU" dirty="0"/>
          </a:p>
        </p:txBody>
      </p:sp>
      <p:pic>
        <p:nvPicPr>
          <p:cNvPr id="3074" name="Picture 2" descr="C:\Documents and Settings\Администратор\Рабочий стол\IMG_1342.jpg"/>
          <p:cNvPicPr>
            <a:picLocks noChangeAspect="1" noChangeArrowheads="1"/>
          </p:cNvPicPr>
          <p:nvPr/>
        </p:nvPicPr>
        <p:blipFill>
          <a:blip r:embed="rId2"/>
          <a:srcRect/>
          <a:stretch>
            <a:fillRect/>
          </a:stretch>
        </p:blipFill>
        <p:spPr bwMode="auto">
          <a:xfrm>
            <a:off x="6429388" y="1714488"/>
            <a:ext cx="2387602" cy="3584204"/>
          </a:xfrm>
          <a:prstGeom prst="rect">
            <a:avLst/>
          </a:prstGeom>
          <a:noFill/>
        </p:spPr>
      </p:pic>
      <p:sp>
        <p:nvSpPr>
          <p:cNvPr id="8" name="Управляющая кнопка: настраиваемая 7">
            <a:hlinkClick r:id="rId3"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7467600" cy="785810"/>
          </a:xfrm>
        </p:spPr>
        <p:txBody>
          <a:bodyPr/>
          <a:lstStyle/>
          <a:p>
            <a:r>
              <a:rPr lang="en-US" b="1" dirty="0" smtClean="0"/>
              <a:t>                 </a:t>
            </a:r>
            <a:r>
              <a:rPr lang="ru-RU" b="1" dirty="0" smtClean="0">
                <a:solidFill>
                  <a:srgbClr val="FF0000"/>
                </a:solidFill>
              </a:rPr>
              <a:t>РАК-БОГОМОЛ</a:t>
            </a:r>
            <a:endParaRPr lang="ru-RU" b="1" dirty="0">
              <a:solidFill>
                <a:srgbClr val="FF0000"/>
              </a:solidFill>
            </a:endParaRPr>
          </a:p>
        </p:txBody>
      </p:sp>
      <p:sp>
        <p:nvSpPr>
          <p:cNvPr id="3" name="Содержимое 2"/>
          <p:cNvSpPr>
            <a:spLocks noGrp="1"/>
          </p:cNvSpPr>
          <p:nvPr>
            <p:ph idx="1"/>
          </p:nvPr>
        </p:nvSpPr>
        <p:spPr>
          <a:xfrm>
            <a:off x="0" y="1500174"/>
            <a:ext cx="8229600" cy="4325112"/>
          </a:xfrm>
        </p:spPr>
        <p:txBody>
          <a:bodyPr/>
          <a:lstStyle/>
          <a:p>
            <a:pPr>
              <a:buNone/>
            </a:pPr>
            <a:r>
              <a:rPr lang="en-US" dirty="0" smtClean="0"/>
              <a:t>   </a:t>
            </a:r>
            <a:r>
              <a:rPr lang="ru-RU" dirty="0" smtClean="0"/>
              <a:t>Крупное </a:t>
            </a:r>
            <a:r>
              <a:rPr lang="ru-RU" dirty="0"/>
              <a:t>ракообразное. Длина до 183 мм. Голова не цельная: сегменты глаз и I антенны свободные, остальные сегменты головы слиты с пятью передними грудными сегментами, образуя челюстегрудь, покрытую </a:t>
            </a:r>
            <a:r>
              <a:rPr lang="ru-RU" dirty="0" smtClean="0">
                <a:solidFill>
                  <a:srgbClr val="FF0000"/>
                </a:solidFill>
              </a:rPr>
              <a:t>карапаксом - ?.</a:t>
            </a:r>
            <a:endParaRPr lang="ru-RU" dirty="0">
              <a:solidFill>
                <a:srgbClr val="FF0000"/>
              </a:solidFill>
            </a:endParaRPr>
          </a:p>
        </p:txBody>
      </p:sp>
      <p:pic>
        <p:nvPicPr>
          <p:cNvPr id="4098" name="Picture 2" descr="C:\Documents and Settings\Администратор\Рабочий стол\Rakbogomol.jpg"/>
          <p:cNvPicPr>
            <a:picLocks noChangeAspect="1" noChangeArrowheads="1"/>
          </p:cNvPicPr>
          <p:nvPr/>
        </p:nvPicPr>
        <p:blipFill>
          <a:blip r:embed="rId2"/>
          <a:srcRect/>
          <a:stretch>
            <a:fillRect/>
          </a:stretch>
        </p:blipFill>
        <p:spPr bwMode="auto">
          <a:xfrm>
            <a:off x="1500166" y="4105837"/>
            <a:ext cx="5316743" cy="2752163"/>
          </a:xfrm>
          <a:prstGeom prst="rect">
            <a:avLst/>
          </a:prstGeom>
          <a:noFill/>
        </p:spPr>
      </p:pic>
      <p:sp>
        <p:nvSpPr>
          <p:cNvPr id="7" name="Управляющая кнопка: настраиваемая 6">
            <a:hlinkClick r:id="rId3"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467600" cy="785810"/>
          </a:xfrm>
        </p:spPr>
        <p:txBody>
          <a:bodyPr/>
          <a:lstStyle/>
          <a:p>
            <a:r>
              <a:rPr lang="en-US" dirty="0" smtClean="0"/>
              <a:t>                          </a:t>
            </a:r>
            <a:r>
              <a:rPr lang="ru-RU" b="1" dirty="0" smtClean="0">
                <a:solidFill>
                  <a:srgbClr val="FF0000"/>
                </a:solidFill>
              </a:rPr>
              <a:t>ГЮРЗА</a:t>
            </a:r>
            <a:endParaRPr lang="ru-RU" b="1" dirty="0">
              <a:solidFill>
                <a:srgbClr val="FF0000"/>
              </a:solidFill>
            </a:endParaRPr>
          </a:p>
        </p:txBody>
      </p:sp>
      <p:sp>
        <p:nvSpPr>
          <p:cNvPr id="3" name="Содержимое 2"/>
          <p:cNvSpPr>
            <a:spLocks noGrp="1"/>
          </p:cNvSpPr>
          <p:nvPr>
            <p:ph idx="1"/>
          </p:nvPr>
        </p:nvSpPr>
        <p:spPr>
          <a:xfrm>
            <a:off x="357158" y="1357298"/>
            <a:ext cx="4857784" cy="4945190"/>
          </a:xfrm>
        </p:spPr>
        <p:txBody>
          <a:bodyPr>
            <a:normAutofit/>
          </a:bodyPr>
          <a:lstStyle/>
          <a:p>
            <a:pPr>
              <a:buNone/>
            </a:pPr>
            <a:r>
              <a:rPr lang="en-US" dirty="0" smtClean="0"/>
              <a:t>    </a:t>
            </a:r>
            <a:r>
              <a:rPr lang="ru-RU" dirty="0" smtClean="0"/>
              <a:t>Крупная </a:t>
            </a:r>
            <a:r>
              <a:rPr lang="ru-RU" dirty="0"/>
              <a:t>змея, средняя длина тела около 1.0 м (максимальная 1.6 м). Сверху окрашена в серовато-песочный или коричнево-красный цвет, вдоль спины ряд поперечно вытянутых темно-бурых пятен. Вдоль боков более мелкие темные пятна. Голова однотонная без рисунка. Общий тон окраски сильно варьирует.</a:t>
            </a:r>
          </a:p>
        </p:txBody>
      </p:sp>
      <p:pic>
        <p:nvPicPr>
          <p:cNvPr id="5122" name="Picture 2" descr="C:\Documents and Settings\Администратор\Рабочий стол\gjurza1.jpg"/>
          <p:cNvPicPr>
            <a:picLocks noChangeAspect="1" noChangeArrowheads="1"/>
          </p:cNvPicPr>
          <p:nvPr/>
        </p:nvPicPr>
        <p:blipFill>
          <a:blip r:embed="rId2"/>
          <a:srcRect/>
          <a:stretch>
            <a:fillRect/>
          </a:stretch>
        </p:blipFill>
        <p:spPr bwMode="auto">
          <a:xfrm>
            <a:off x="5517807" y="2143116"/>
            <a:ext cx="3626193" cy="3237673"/>
          </a:xfrm>
          <a:prstGeom prst="rect">
            <a:avLst/>
          </a:prstGeom>
          <a:noFill/>
        </p:spPr>
      </p:pic>
      <p:sp>
        <p:nvSpPr>
          <p:cNvPr id="7" name="Управляющая кнопка: настраиваемая 6">
            <a:hlinkClick r:id="rId3"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467600" cy="714372"/>
          </a:xfrm>
        </p:spPr>
        <p:txBody>
          <a:bodyPr>
            <a:normAutofit/>
          </a:bodyPr>
          <a:lstStyle/>
          <a:p>
            <a:r>
              <a:rPr lang="en-US" b="1" dirty="0" smtClean="0">
                <a:solidFill>
                  <a:srgbClr val="FF0000"/>
                </a:solidFill>
              </a:rPr>
              <a:t>                  </a:t>
            </a:r>
            <a:r>
              <a:rPr lang="ru-RU" b="1" dirty="0" smtClean="0">
                <a:solidFill>
                  <a:srgbClr val="FF0000"/>
                </a:solidFill>
              </a:rPr>
              <a:t>Амурский тигр</a:t>
            </a:r>
            <a:endParaRPr lang="ru-RU" b="1" dirty="0">
              <a:solidFill>
                <a:srgbClr val="FF0000"/>
              </a:solidFill>
            </a:endParaRPr>
          </a:p>
        </p:txBody>
      </p:sp>
      <p:sp>
        <p:nvSpPr>
          <p:cNvPr id="3" name="Содержимое 2"/>
          <p:cNvSpPr>
            <a:spLocks noGrp="1"/>
          </p:cNvSpPr>
          <p:nvPr>
            <p:ph idx="1"/>
          </p:nvPr>
        </p:nvSpPr>
        <p:spPr>
          <a:xfrm>
            <a:off x="0" y="1571612"/>
            <a:ext cx="5143504" cy="4516562"/>
          </a:xfrm>
        </p:spPr>
        <p:txBody>
          <a:bodyPr>
            <a:normAutofit/>
          </a:bodyPr>
          <a:lstStyle/>
          <a:p>
            <a:pPr algn="just">
              <a:buNone/>
            </a:pPr>
            <a:r>
              <a:rPr lang="en-US" dirty="0" smtClean="0"/>
              <a:t>   </a:t>
            </a:r>
            <a:r>
              <a:rPr lang="ru-RU" dirty="0" smtClean="0"/>
              <a:t>Первое, что многим приходит на ум, когда речь заходит о самых редких животных России - это амурский тигр. Этот самый северный тигр не только невероятно редкий вид, но и очень красив - на брюхе у него находится пятисантиметровый слой жира, который защищает животное от мороза.</a:t>
            </a:r>
            <a:endParaRPr lang="ru-RU" dirty="0"/>
          </a:p>
        </p:txBody>
      </p:sp>
      <p:pic>
        <p:nvPicPr>
          <p:cNvPr id="6146" name="Picture 2" descr="C:\Documents and Settings\Администратор\Рабочий стол\imgpreview.jpg"/>
          <p:cNvPicPr>
            <a:picLocks noChangeAspect="1" noChangeArrowheads="1"/>
          </p:cNvPicPr>
          <p:nvPr/>
        </p:nvPicPr>
        <p:blipFill>
          <a:blip r:embed="rId2"/>
          <a:srcRect/>
          <a:stretch>
            <a:fillRect/>
          </a:stretch>
        </p:blipFill>
        <p:spPr bwMode="auto">
          <a:xfrm>
            <a:off x="5143504" y="2500306"/>
            <a:ext cx="4000496" cy="2928934"/>
          </a:xfrm>
          <a:prstGeom prst="rect">
            <a:avLst/>
          </a:prstGeom>
          <a:noFill/>
        </p:spPr>
      </p:pic>
      <p:sp>
        <p:nvSpPr>
          <p:cNvPr id="7" name="Управляющая кнопка: настраиваемая 6">
            <a:hlinkClick r:id="rId3"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7467600" cy="1143000"/>
          </a:xfrm>
        </p:spPr>
        <p:txBody>
          <a:bodyPr/>
          <a:lstStyle/>
          <a:p>
            <a:r>
              <a:rPr lang="en-US" dirty="0" smtClean="0"/>
              <a:t>                </a:t>
            </a:r>
            <a:r>
              <a:rPr lang="ru-RU" b="1" dirty="0" smtClean="0">
                <a:solidFill>
                  <a:srgbClr val="FF0000"/>
                </a:solidFill>
              </a:rPr>
              <a:t>Азиатский гепард</a:t>
            </a:r>
            <a:r>
              <a:rPr lang="en-US" b="1" dirty="0" smtClean="0">
                <a:solidFill>
                  <a:srgbClr val="FF0000"/>
                </a:solidFill>
              </a:rPr>
              <a:t>    </a:t>
            </a:r>
            <a:endParaRPr lang="ru-RU" b="1" dirty="0">
              <a:solidFill>
                <a:srgbClr val="FF0000"/>
              </a:solidFill>
            </a:endParaRPr>
          </a:p>
        </p:txBody>
      </p:sp>
      <p:sp>
        <p:nvSpPr>
          <p:cNvPr id="3" name="Содержимое 2"/>
          <p:cNvSpPr>
            <a:spLocks noGrp="1"/>
          </p:cNvSpPr>
          <p:nvPr>
            <p:ph idx="1"/>
          </p:nvPr>
        </p:nvSpPr>
        <p:spPr>
          <a:xfrm>
            <a:off x="0" y="1357298"/>
            <a:ext cx="5357850" cy="4373686"/>
          </a:xfrm>
        </p:spPr>
        <p:txBody>
          <a:bodyPr>
            <a:normAutofit/>
          </a:bodyPr>
          <a:lstStyle/>
          <a:p>
            <a:pPr marL="0">
              <a:buNone/>
            </a:pPr>
            <a:r>
              <a:rPr lang="en-US" dirty="0" smtClean="0"/>
              <a:t>   </a:t>
            </a:r>
            <a:r>
              <a:rPr lang="ru-RU" dirty="0" smtClean="0"/>
              <a:t>Раньше его можно было встретить на огромной территории, которая простиралась от Аравийского моря до долины реки Сырдарья. На сегодняшний день в природе этот редкий вид насчитывает всего около 10 особей, а во всех зоопарках мира можно сосчитать 23-х представителей азиатского гепарда.</a:t>
            </a:r>
          </a:p>
          <a:p>
            <a:endParaRPr lang="ru-RU" dirty="0" smtClean="0"/>
          </a:p>
          <a:p>
            <a:endParaRPr lang="ru-RU" dirty="0"/>
          </a:p>
        </p:txBody>
      </p:sp>
      <p:pic>
        <p:nvPicPr>
          <p:cNvPr id="7170" name="Picture 2" descr="C:\Documents and Settings\Администратор\Рабочий стол\1413730838_18.jpg"/>
          <p:cNvPicPr>
            <a:picLocks noChangeAspect="1" noChangeArrowheads="1"/>
          </p:cNvPicPr>
          <p:nvPr/>
        </p:nvPicPr>
        <p:blipFill>
          <a:blip r:embed="rId2"/>
          <a:srcRect/>
          <a:stretch>
            <a:fillRect/>
          </a:stretch>
        </p:blipFill>
        <p:spPr bwMode="auto">
          <a:xfrm>
            <a:off x="5572132" y="1000108"/>
            <a:ext cx="3000380" cy="4500570"/>
          </a:xfrm>
          <a:prstGeom prst="rect">
            <a:avLst/>
          </a:prstGeom>
          <a:noFill/>
        </p:spPr>
      </p:pic>
      <p:sp>
        <p:nvSpPr>
          <p:cNvPr id="7" name="Управляющая кнопка: настраиваемая 6">
            <a:hlinkClick r:id="rId3"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smtClean="0">
                <a:solidFill>
                  <a:srgbClr val="FF0000"/>
                </a:solidFill>
              </a:rPr>
              <a:t>Содержание</a:t>
            </a:r>
            <a:br>
              <a:rPr lang="ru-RU" sz="4000" dirty="0" smtClean="0">
                <a:solidFill>
                  <a:srgbClr val="FF0000"/>
                </a:solidFill>
              </a:rPr>
            </a:br>
            <a:endParaRPr lang="ru-RU" sz="4000" dirty="0">
              <a:solidFill>
                <a:srgbClr val="FF0000"/>
              </a:solidFill>
            </a:endParaRPr>
          </a:p>
        </p:txBody>
      </p:sp>
      <p:sp>
        <p:nvSpPr>
          <p:cNvPr id="3" name="Содержимое 2"/>
          <p:cNvSpPr>
            <a:spLocks noGrp="1"/>
          </p:cNvSpPr>
          <p:nvPr>
            <p:ph idx="1"/>
          </p:nvPr>
        </p:nvSpPr>
        <p:spPr/>
        <p:txBody>
          <a:bodyPr>
            <a:normAutofit fontScale="25000" lnSpcReduction="20000"/>
          </a:bodyPr>
          <a:lstStyle/>
          <a:p>
            <a:pPr>
              <a:buNone/>
            </a:pPr>
            <a:r>
              <a:rPr lang="ru-RU" sz="3500" dirty="0" smtClean="0">
                <a:solidFill>
                  <a:schemeClr val="accent2">
                    <a:lumMod val="75000"/>
                  </a:schemeClr>
                </a:solidFill>
                <a:hlinkClick r:id="rId2" action="ppaction://hlinksldjump"/>
              </a:rPr>
              <a:t>Цель</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3" action="ppaction://hlinksldjump"/>
              </a:rPr>
              <a:t>Актуальность</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4" action="ppaction://hlinksldjump"/>
              </a:rPr>
              <a:t>Задачи</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 action="ppaction://noaction"/>
              </a:rPr>
              <a:t>Красная книга</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5" action="ppaction://hlinksldjump"/>
              </a:rPr>
              <a:t>Появление красной книги</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 action="ppaction://noaction"/>
              </a:rPr>
              <a:t>Новые издания</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6" action="ppaction://hlinksldjump"/>
              </a:rPr>
              <a:t>Таксоны</a:t>
            </a:r>
            <a:endParaRPr lang="ru-RU" sz="3500" dirty="0" smtClean="0">
              <a:solidFill>
                <a:schemeClr val="accent2">
                  <a:lumMod val="75000"/>
                </a:schemeClr>
              </a:solidFill>
            </a:endParaRPr>
          </a:p>
          <a:p>
            <a:pPr>
              <a:buNone/>
            </a:pPr>
            <a:r>
              <a:rPr lang="ru-RU" sz="3600" dirty="0" smtClean="0">
                <a:solidFill>
                  <a:schemeClr val="accent1">
                    <a:lumMod val="75000"/>
                  </a:schemeClr>
                </a:solidFill>
                <a:hlinkClick r:id="rId7" action="ppaction://hlinksldjump"/>
              </a:rPr>
              <a:t>Шесть категорий редкости таксонов</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8" action="ppaction://hlinksldjump"/>
              </a:rPr>
              <a:t>Красный волк</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9" action="ppaction://hlinksldjump"/>
              </a:rPr>
              <a:t>Манул</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10" action="ppaction://hlinksldjump"/>
              </a:rPr>
              <a:t>Каравайка</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11" action="ppaction://hlinksldjump"/>
              </a:rPr>
              <a:t>Рак-Богомол</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12" action="ppaction://hlinksldjump"/>
              </a:rPr>
              <a:t>Гюрза</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13" action="ppaction://hlinksldjump"/>
              </a:rPr>
              <a:t>Амурский тигр</a:t>
            </a:r>
            <a:endParaRPr lang="ru-RU" sz="3500" dirty="0" smtClean="0">
              <a:solidFill>
                <a:schemeClr val="accent2">
                  <a:lumMod val="75000"/>
                </a:schemeClr>
              </a:solidFill>
            </a:endParaRPr>
          </a:p>
          <a:p>
            <a:pPr>
              <a:buNone/>
            </a:pPr>
            <a:r>
              <a:rPr lang="ru-RU" sz="3500" dirty="0" smtClean="0">
                <a:solidFill>
                  <a:schemeClr val="accent2">
                    <a:lumMod val="75000"/>
                  </a:schemeClr>
                </a:solidFill>
                <a:hlinkClick r:id="rId14" action="ppaction://hlinksldjump"/>
              </a:rPr>
              <a:t>Азиатский гепард</a:t>
            </a:r>
            <a:endParaRPr lang="ru-RU" sz="3500" dirty="0" smtClean="0">
              <a:solidFill>
                <a:schemeClr val="accent2">
                  <a:lumMod val="75000"/>
                </a:schemeClr>
              </a:solidFill>
            </a:endParaRPr>
          </a:p>
          <a:p>
            <a:endParaRPr lang="ru-RU" dirty="0" smtClean="0"/>
          </a:p>
          <a:p>
            <a:endParaRPr lang="ru-RU" dirty="0">
              <a:solidFill>
                <a:srgbClr val="FF0000"/>
              </a:solidFill>
            </a:endParaRPr>
          </a:p>
        </p:txBody>
      </p:sp>
      <p:sp>
        <p:nvSpPr>
          <p:cNvPr id="5" name="Управляющая кнопка: настраиваемая 4">
            <a:hlinkClick r:id="rId15"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
        <p:nvSpPr>
          <p:cNvPr id="6" name="Управляющая кнопка: настраиваемая 5">
            <a:hlinkClick r:id="rId15" action="ppaction://hlinksldjump" highlightClick="1"/>
          </p:cNvPr>
          <p:cNvSpPr/>
          <p:nvPr/>
        </p:nvSpPr>
        <p:spPr>
          <a:xfrm>
            <a:off x="8010548" y="57959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000240"/>
            <a:ext cx="7015154" cy="320994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u-RU" dirty="0" smtClean="0"/>
              <a:t>В соответствии с действующим законодательством Красная книга должна издаваться не реже одного раза в 10 лет.</a:t>
            </a:r>
            <a:r>
              <a:rPr lang="ru-RU" sz="3200" b="1" i="1" u="sng" dirty="0" smtClean="0">
                <a:solidFill>
                  <a:schemeClr val="accent1">
                    <a:lumMod val="75000"/>
                  </a:schemeClr>
                </a:solidFill>
                <a:effectLst>
                  <a:outerShdw blurRad="38100" dist="38100" dir="2700000" algn="tl">
                    <a:srgbClr val="000000">
                      <a:alpha val="43137"/>
                    </a:srgbClr>
                  </a:outerShdw>
                </a:effectLst>
              </a:rPr>
              <a:t>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3000"/>
            <a:ext cx="8258204" cy="4500578"/>
          </a:xfrm>
        </p:spPr>
        <p:style>
          <a:lnRef idx="2">
            <a:schemeClr val="accent1"/>
          </a:lnRef>
          <a:fillRef idx="1">
            <a:schemeClr val="lt1"/>
          </a:fillRef>
          <a:effectRef idx="0">
            <a:schemeClr val="accent1"/>
          </a:effectRef>
          <a:fontRef idx="minor">
            <a:schemeClr val="dk1"/>
          </a:fontRef>
        </p:style>
        <p:txBody>
          <a:bodyPr>
            <a:normAutofit/>
          </a:bodyPr>
          <a:lstStyle/>
          <a:p>
            <a:r>
              <a:rPr lang="ru-RU" sz="2800" b="1" i="1" dirty="0" smtClean="0">
                <a:solidFill>
                  <a:schemeClr val="accent1">
                    <a:lumMod val="75000"/>
                  </a:schemeClr>
                </a:solidFill>
                <a:effectLst>
                  <a:outerShdw blurRad="38100" dist="38100" dir="2700000" algn="tl">
                    <a:srgbClr val="000000">
                      <a:alpha val="43137"/>
                    </a:srgbClr>
                  </a:outerShdw>
                </a:effectLst>
              </a:rPr>
              <a:t>Человечество, учитывая печальные ошибки прошлого и осознав, что эти потери не только наносят ущерб экономическим интересам общества в настоящем, но и могут привести к невосполнимым потерям для будущих поколений, стало серьезно беспокоиться о судьбе диких животных.</a:t>
            </a:r>
            <a:endParaRPr lang="ru-RU" sz="2800" b="1" i="1" dirty="0">
              <a:solidFill>
                <a:schemeClr val="accent1">
                  <a:lumMod val="75000"/>
                </a:schemeClr>
              </a:solidFill>
              <a:effectLst>
                <a:outerShdw blurRad="38100" dist="38100" dir="2700000" algn="tl">
                  <a:srgbClr val="000000">
                    <a:alpha val="43137"/>
                  </a:srgbClr>
                </a:outerShdw>
              </a:effectLst>
            </a:endParaRPr>
          </a:p>
        </p:txBody>
      </p:sp>
      <p:sp>
        <p:nvSpPr>
          <p:cNvPr id="3" name="Управляющая кнопка: настраиваемая 2">
            <a:hlinkClick r:id="rId2"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r>
              <a:rPr lang="ru-RU" sz="6600" b="1" dirty="0" smtClean="0"/>
              <a:t>Спасибо за внимание!</a:t>
            </a:r>
            <a:endParaRPr lang="ru-RU" sz="6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t>ЦЕЛЬ</a:t>
            </a:r>
            <a:endParaRPr lang="ru-RU" sz="4400" b="1" dirty="0"/>
          </a:p>
        </p:txBody>
      </p:sp>
      <p:sp>
        <p:nvSpPr>
          <p:cNvPr id="3" name="Содержимое 2"/>
          <p:cNvSpPr>
            <a:spLocks noGrp="1"/>
          </p:cNvSpPr>
          <p:nvPr>
            <p:ph idx="1"/>
          </p:nvPr>
        </p:nvSpPr>
        <p:spPr/>
        <p:txBody>
          <a:bodyPr/>
          <a:lstStyle/>
          <a:p>
            <a:pPr>
              <a:buNone/>
            </a:pPr>
            <a:endParaRPr lang="ru-RU" dirty="0" smtClean="0">
              <a:solidFill>
                <a:srgbClr val="FF0000"/>
              </a:solidFill>
            </a:endParaRPr>
          </a:p>
          <a:p>
            <a:r>
              <a:rPr lang="ru-RU" dirty="0" smtClean="0">
                <a:solidFill>
                  <a:srgbClr val="FF0000"/>
                </a:solidFill>
              </a:rPr>
              <a:t>  </a:t>
            </a:r>
            <a:r>
              <a:rPr lang="ru-RU" dirty="0" smtClean="0">
                <a:solidFill>
                  <a:schemeClr val="tx1">
                    <a:lumMod val="95000"/>
                    <a:lumOff val="5000"/>
                  </a:schemeClr>
                </a:solidFill>
              </a:rPr>
              <a:t>рассказать о редчайших животных российской Федерации</a:t>
            </a:r>
          </a:p>
          <a:p>
            <a:pPr marL="457200" indent="-457200"/>
            <a:r>
              <a:rPr lang="ru-RU" dirty="0" smtClean="0">
                <a:solidFill>
                  <a:schemeClr val="tx1">
                    <a:lumMod val="95000"/>
                    <a:lumOff val="5000"/>
                  </a:schemeClr>
                </a:solidFill>
              </a:rPr>
              <a:t>привлечь внимание слушателей к проблеме сохранения видов животных</a:t>
            </a:r>
            <a:endParaRPr lang="ru-RU" dirty="0">
              <a:solidFill>
                <a:schemeClr val="tx1">
                  <a:lumMod val="95000"/>
                  <a:lumOff val="5000"/>
                </a:schemeClr>
              </a:solidFill>
            </a:endParaRPr>
          </a:p>
        </p:txBody>
      </p:sp>
      <p:sp>
        <p:nvSpPr>
          <p:cNvPr id="6" name="Управляющая кнопка: настраиваемая 5">
            <a:hlinkClick r:id="rId2"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7467600" cy="1143000"/>
          </a:xfrm>
        </p:spPr>
        <p:txBody>
          <a:bodyPr>
            <a:normAutofit/>
          </a:bodyPr>
          <a:lstStyle/>
          <a:p>
            <a:pPr algn="ctr"/>
            <a:r>
              <a:rPr lang="ru-RU" sz="4400" b="1" dirty="0" smtClean="0"/>
              <a:t>ЗАДАЧИ</a:t>
            </a:r>
            <a:endParaRPr lang="ru-RU" sz="4400" b="1" dirty="0"/>
          </a:p>
        </p:txBody>
      </p:sp>
      <p:sp>
        <p:nvSpPr>
          <p:cNvPr id="3" name="Содержимое 2"/>
          <p:cNvSpPr>
            <a:spLocks noGrp="1"/>
          </p:cNvSpPr>
          <p:nvPr>
            <p:ph idx="1"/>
          </p:nvPr>
        </p:nvSpPr>
        <p:spPr/>
        <p:txBody>
          <a:bodyPr/>
          <a:lstStyle/>
          <a:p>
            <a:pPr>
              <a:buNone/>
            </a:pPr>
            <a:r>
              <a:rPr lang="ru-RU" dirty="0" smtClean="0">
                <a:solidFill>
                  <a:schemeClr val="tx1">
                    <a:lumMod val="95000"/>
                    <a:lumOff val="5000"/>
                  </a:schemeClr>
                </a:solidFill>
              </a:rPr>
              <a:t>1. Изучить представленную информацию по теме.</a:t>
            </a:r>
          </a:p>
          <a:p>
            <a:pPr>
              <a:buNone/>
            </a:pPr>
            <a:r>
              <a:rPr lang="ru-RU" dirty="0" smtClean="0">
                <a:solidFill>
                  <a:schemeClr val="tx1">
                    <a:lumMod val="95000"/>
                    <a:lumOff val="5000"/>
                  </a:schemeClr>
                </a:solidFill>
              </a:rPr>
              <a:t>2. Структурировать представленный материал.</a:t>
            </a:r>
          </a:p>
          <a:p>
            <a:pPr>
              <a:buNone/>
            </a:pPr>
            <a:r>
              <a:rPr lang="ru-RU" dirty="0" smtClean="0">
                <a:solidFill>
                  <a:schemeClr val="tx1">
                    <a:lumMod val="95000"/>
                    <a:lumOff val="5000"/>
                  </a:schemeClr>
                </a:solidFill>
              </a:rPr>
              <a:t>3. Создать реферативную работу.</a:t>
            </a:r>
          </a:p>
          <a:p>
            <a:pPr>
              <a:buNone/>
            </a:pPr>
            <a:r>
              <a:rPr lang="ru-RU" dirty="0" smtClean="0">
                <a:solidFill>
                  <a:schemeClr val="tx1">
                    <a:lumMod val="95000"/>
                    <a:lumOff val="5000"/>
                  </a:schemeClr>
                </a:solidFill>
              </a:rPr>
              <a:t>4. Создать презентацию.</a:t>
            </a:r>
          </a:p>
          <a:p>
            <a:pPr>
              <a:buNone/>
            </a:pPr>
            <a:r>
              <a:rPr lang="ru-RU" dirty="0" smtClean="0">
                <a:solidFill>
                  <a:schemeClr val="tx1">
                    <a:lumMod val="95000"/>
                    <a:lumOff val="5000"/>
                  </a:schemeClr>
                </a:solidFill>
              </a:rPr>
              <a:t>5. Защитить проект.</a:t>
            </a:r>
          </a:p>
        </p:txBody>
      </p:sp>
      <p:sp>
        <p:nvSpPr>
          <p:cNvPr id="6" name="Управляющая кнопка: настраиваемая 5">
            <a:hlinkClick r:id="rId2"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t>АКТУАЛЬНОСТЬ</a:t>
            </a:r>
            <a:endParaRPr lang="ru-RU" sz="4000" b="1" dirty="0"/>
          </a:p>
        </p:txBody>
      </p:sp>
      <p:sp>
        <p:nvSpPr>
          <p:cNvPr id="3" name="Содержимое 2"/>
          <p:cNvSpPr>
            <a:spLocks noGrp="1"/>
          </p:cNvSpPr>
          <p:nvPr>
            <p:ph idx="1"/>
          </p:nvPr>
        </p:nvSpPr>
        <p:spPr/>
        <p:txBody>
          <a:bodyPr/>
          <a:lstStyle/>
          <a:p>
            <a:pPr>
              <a:buNone/>
            </a:pPr>
            <a:endParaRPr lang="ru-RU" dirty="0" smtClean="0"/>
          </a:p>
          <a:p>
            <a:pPr>
              <a:buNone/>
            </a:pPr>
            <a:endParaRPr lang="ru-RU" dirty="0" smtClean="0"/>
          </a:p>
          <a:p>
            <a:pPr indent="274320" algn="just">
              <a:buNone/>
            </a:pPr>
            <a:r>
              <a:rPr lang="ru-RU" dirty="0" smtClean="0"/>
              <a:t>За многие столетия</a:t>
            </a:r>
            <a:r>
              <a:rPr lang="en-US" dirty="0" smtClean="0"/>
              <a:t> </a:t>
            </a:r>
            <a:r>
              <a:rPr lang="ru-RU" dirty="0" smtClean="0"/>
              <a:t>с лица Земли исчезли многие виды животных. Особенно этот процесс активизировался за последние 100 лет, когда вымерли несколько видов сотен животных , растений ,а другие стали редкими</a:t>
            </a:r>
          </a:p>
          <a:p>
            <a:pPr indent="274320" algn="just">
              <a:buNone/>
            </a:pPr>
            <a:endParaRPr lang="ru-RU" dirty="0" smtClean="0"/>
          </a:p>
          <a:p>
            <a:pPr indent="274320" algn="just">
              <a:buNone/>
            </a:pPr>
            <a:endParaRPr lang="ru-RU" dirty="0"/>
          </a:p>
        </p:txBody>
      </p:sp>
      <p:sp>
        <p:nvSpPr>
          <p:cNvPr id="6" name="Управляющая кнопка: настраиваемая 5">
            <a:hlinkClick r:id="rId2" action="ppaction://hlinksldjump" highlightClick="1"/>
          </p:cNvPr>
          <p:cNvSpPr/>
          <p:nvPr/>
        </p:nvSpPr>
        <p:spPr>
          <a:xfrm>
            <a:off x="7858148" y="5643578"/>
            <a:ext cx="857256" cy="785818"/>
          </a:xfrm>
          <a:prstGeom prst="actionButtonBlank">
            <a:avLst/>
          </a:prstGeom>
          <a:ln>
            <a:solidFill>
              <a:schemeClr val="tx1">
                <a:lumMod val="95000"/>
                <a:lumOff val="5000"/>
              </a:schemeClr>
            </a:solidFill>
          </a:ln>
          <a:effectLst>
            <a:outerShdw blurRad="50800" dist="25000" dir="5400000" rotWithShape="0">
              <a:srgbClr val="000000">
                <a:alpha val="40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7467600" cy="1143000"/>
          </a:xfrm>
        </p:spPr>
        <p:txBody>
          <a:bodyPr>
            <a:normAutofit fontScale="90000"/>
          </a:bodyPr>
          <a:lstStyle/>
          <a:p>
            <a:r>
              <a:rPr lang="ru-RU" sz="2400" dirty="0" smtClean="0"/>
              <a:t>Красная книга – это список редких, исчезающих или вымерших видов животных, насекомых, рыб, грибов и растений. Рассмотрим некоторые интересные факты об этой книге.</a:t>
            </a:r>
            <a:br>
              <a:rPr lang="ru-RU" sz="2400" dirty="0" smtClean="0"/>
            </a:br>
            <a:endParaRPr lang="ru-RU" sz="2400" dirty="0"/>
          </a:p>
        </p:txBody>
      </p:sp>
      <p:pic>
        <p:nvPicPr>
          <p:cNvPr id="4" name="Содержимое 3" descr="55f800605d027.jpg"/>
          <p:cNvPicPr>
            <a:picLocks noGrp="1" noChangeAspect="1"/>
          </p:cNvPicPr>
          <p:nvPr>
            <p:ph idx="1"/>
          </p:nvPr>
        </p:nvPicPr>
        <p:blipFill>
          <a:blip r:embed="rId2"/>
          <a:stretch>
            <a:fillRect/>
          </a:stretch>
        </p:blipFill>
        <p:spPr>
          <a:xfrm>
            <a:off x="2582862" y="1846263"/>
            <a:ext cx="4022725" cy="4022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14554"/>
            <a:ext cx="5857884" cy="2928958"/>
          </a:xfrm>
        </p:spPr>
        <p:txBody>
          <a:bodyPr>
            <a:normAutofit fontScale="90000"/>
          </a:bodyPr>
          <a:lstStyle/>
          <a:p>
            <a:r>
              <a:rPr lang="ru-RU" sz="2800" dirty="0" smtClean="0"/>
              <a:t>• Впервые Международная Красная книга увидела свет в 1963 году. Для того чтобы составить и издать ее потребовалось около 15 лет тяжелейшего труда ученых. До сих пор за эту книгу несет ответственность Международный союз охраны природы и природных ресурсов. В первом томе было описано 211 видов и подвидов млекопитающих.</a:t>
            </a:r>
            <a:br>
              <a:rPr lang="ru-RU" sz="2800" dirty="0" smtClean="0"/>
            </a:br>
            <a:endParaRPr lang="ru-RU" sz="2800" dirty="0"/>
          </a:p>
        </p:txBody>
      </p:sp>
      <p:pic>
        <p:nvPicPr>
          <p:cNvPr id="4" name="Содержимое 3" descr="48477.jpg"/>
          <p:cNvPicPr>
            <a:picLocks noGrp="1" noChangeAspect="1"/>
          </p:cNvPicPr>
          <p:nvPr>
            <p:ph idx="1"/>
          </p:nvPr>
        </p:nvPicPr>
        <p:blipFill>
          <a:blip r:embed="rId2"/>
          <a:stretch>
            <a:fillRect/>
          </a:stretch>
        </p:blipFill>
        <p:spPr>
          <a:xfrm>
            <a:off x="5815002" y="428604"/>
            <a:ext cx="3328998" cy="46106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928670"/>
            <a:ext cx="7543800" cy="1143000"/>
          </a:xfrm>
        </p:spPr>
        <p:txBody>
          <a:bodyPr>
            <a:normAutofit fontScale="90000"/>
          </a:bodyPr>
          <a:lstStyle/>
          <a:p>
            <a:r>
              <a:rPr lang="ru-RU" sz="2200" b="1" i="1" dirty="0" smtClean="0"/>
              <a:t>• Позднее, с 1966 по 1980 года вышло еще три издания Красной книги, которые отличались более подробным описанием видов и подвидов млекопитающих, пресмыкающихся, птиц, рыб и земноводных.</a:t>
            </a:r>
            <a:r>
              <a:rPr lang="ru-RU" sz="1800" dirty="0" smtClean="0"/>
              <a:t/>
            </a:r>
            <a:br>
              <a:rPr lang="ru-RU" sz="1800" dirty="0" smtClean="0"/>
            </a:br>
            <a:endParaRPr lang="ru-RU" sz="1800" dirty="0"/>
          </a:p>
        </p:txBody>
      </p:sp>
      <p:pic>
        <p:nvPicPr>
          <p:cNvPr id="4" name="Содержимое 3" descr="3108166.jpg"/>
          <p:cNvPicPr>
            <a:picLocks noGrp="1" noChangeAspect="1"/>
          </p:cNvPicPr>
          <p:nvPr>
            <p:ph sz="half" idx="2"/>
          </p:nvPr>
        </p:nvPicPr>
        <p:blipFill>
          <a:blip r:embed="rId2"/>
          <a:stretch>
            <a:fillRect/>
          </a:stretch>
        </p:blipFill>
        <p:spPr>
          <a:xfrm>
            <a:off x="714348" y="2308395"/>
            <a:ext cx="2925791" cy="4549605"/>
          </a:xfrm>
        </p:spPr>
      </p:pic>
      <p:pic>
        <p:nvPicPr>
          <p:cNvPr id="9" name="Содержимое 8" descr="multimediabooks_covers1008757982.jpg"/>
          <p:cNvPicPr>
            <a:picLocks noGrp="1" noChangeAspect="1"/>
          </p:cNvPicPr>
          <p:nvPr>
            <p:ph sz="quarter" idx="4"/>
          </p:nvPr>
        </p:nvPicPr>
        <p:blipFill>
          <a:blip r:embed="rId3"/>
          <a:stretch>
            <a:fillRect/>
          </a:stretch>
        </p:blipFill>
        <p:spPr>
          <a:xfrm>
            <a:off x="4214810" y="2571744"/>
            <a:ext cx="3786214" cy="378621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2786058"/>
            <a:ext cx="6280167" cy="1876428"/>
          </a:xfrm>
        </p:spPr>
        <p:txBody>
          <a:bodyPr>
            <a:normAutofit fontScale="90000"/>
          </a:bodyPr>
          <a:lstStyle/>
          <a:p>
            <a:r>
              <a:rPr lang="ru-RU" sz="2800" dirty="0" smtClean="0">
                <a:solidFill>
                  <a:schemeClr val="bg1"/>
                </a:solidFill>
                <a:effectLst/>
              </a:rPr>
              <a:t>Всего в Красную книгу Российской Федерации занесено 8 таксонов (таксон – группа живых организмов, объединенных на основании принятых методов классификации) земноводных, 21 таксон пресмыкающихся, 128 таксонов птиц и 74 таксона млекопитающих, всего 231 таксон.</a:t>
            </a:r>
            <a:endParaRPr lang="ru-RU" sz="2800" dirty="0">
              <a:solidFill>
                <a:schemeClr val="bg1"/>
              </a:solidFill>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50</TotalTime>
  <Words>786</Words>
  <Application>Microsoft Office PowerPoint</Application>
  <PresentationFormat>Экран (4:3)</PresentationFormat>
  <Paragraphs>57</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Calibri</vt:lpstr>
      <vt:lpstr>Calibri Light</vt:lpstr>
      <vt:lpstr>Verdana</vt:lpstr>
      <vt:lpstr>Ретро</vt:lpstr>
      <vt:lpstr>КРАСНАЯ КНИГА РФ</vt:lpstr>
      <vt:lpstr>Содержание </vt:lpstr>
      <vt:lpstr>ЦЕЛЬ</vt:lpstr>
      <vt:lpstr>ЗАДАЧИ</vt:lpstr>
      <vt:lpstr>АКТУАЛЬНОСТЬ</vt:lpstr>
      <vt:lpstr>Красная книга – это список редких, исчезающих или вымерших видов животных, насекомых, рыб, грибов и растений. Рассмотрим некоторые интересные факты об этой книге. </vt:lpstr>
      <vt:lpstr>• Впервые Международная Красная книга увидела свет в 1963 году. Для того чтобы составить и издать ее потребовалось около 15 лет тяжелейшего труда ученых. До сих пор за эту книгу несет ответственность Международный союз охраны природы и природных ресурсов. В первом томе было описано 211 видов и подвидов млекопитающих. </vt:lpstr>
      <vt:lpstr>• Позднее, с 1966 по 1980 года вышло еще три издания Красной книги, которые отличались более подробным описанием видов и подвидов млекопитающих, пресмыкающихся, птиц, рыб и земноводных. </vt:lpstr>
      <vt:lpstr>Всего в Красную книгу Российской Федерации занесено 8 таксонов (таксон – группа живых организмов, объединенных на основании принятых методов классификации) земноводных, 21 таксон пресмыкающихся, 128 таксонов птиц и 74 таксона млекопитающих, всего 231 таксон.</vt:lpstr>
      <vt:lpstr>В Красной книге Российской Федерации приняты шесть категорий редкости таксонов и популяций по степени угрозы их исчезновения:   0 – вероятно исчезнувшие;  1 – находящиеся под угрозой исчезновения;  2 – сокращающиеся в численности;  3 – редкие;  4 – неопределенные по статусу;  5 – восстанавливаемые и восстанавливающиеся.</vt:lpstr>
      <vt:lpstr>Восстанавливаемые и восстанавливающиеся – это те таксоны и популяции, численность и распространение которых под воздействием естественных причин или в результате принятых мер охраны начали восстанавливаться и приближаются к состоянию, когда не будут нуждаться в срочных мерах по сохранению и восстановлению.</vt:lpstr>
      <vt:lpstr>Книга состоит из цветных страниц. На черных страницах опубликованы списки вымерших животных. Красные страницы содержат перечень особо редких животных, например леопарды Дальнего Востока. Желтые страницы посвящены описанию тех видов, численность которых быстро сокращается. На белых листах можно прочесть о тех, кого всегда было мало. Серые страницы содержат информацию о малоизученных видах. Ну а о тех, кого удалось спасти, можно прочесть на страницах зеленого цвета.</vt:lpstr>
      <vt:lpstr>КРАСНЫЙ ВОЛК </vt:lpstr>
      <vt:lpstr>                         МАНУЛ</vt:lpstr>
      <vt:lpstr>                     КАРАВАЙКА</vt:lpstr>
      <vt:lpstr>                 РАК-БОГОМОЛ</vt:lpstr>
      <vt:lpstr>                          ГЮРЗА</vt:lpstr>
      <vt:lpstr>                  Амурский тигр</vt:lpstr>
      <vt:lpstr>                Азиатский гепард    </vt:lpstr>
      <vt:lpstr>В соответствии с действующим законодательством Красная книга должна издаваться не реже одного раза в 10 лет. </vt:lpstr>
      <vt:lpstr>Человечество, учитывая печальные ошибки прошлого и осознав, что эти потери не только наносят ущерб экономическим интересам общества в настоящем, но и могут привести к невосполнимым потерям для будущих поколений, стало серьезно беспокоиться о судьбе диких животных.</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РФ</dc:title>
  <dc:creator>Home</dc:creator>
  <cp:lastModifiedBy>Anastassiya</cp:lastModifiedBy>
  <cp:revision>10</cp:revision>
  <dcterms:created xsi:type="dcterms:W3CDTF">2015-11-17T02:12:42Z</dcterms:created>
  <dcterms:modified xsi:type="dcterms:W3CDTF">2016-10-23T04:21:22Z</dcterms:modified>
</cp:coreProperties>
</file>