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9" r:id="rId3"/>
    <p:sldId id="258" r:id="rId4"/>
    <p:sldId id="260" r:id="rId5"/>
    <p:sldId id="261" r:id="rId6"/>
    <p:sldId id="277" r:id="rId7"/>
    <p:sldId id="262" r:id="rId8"/>
    <p:sldId id="275" r:id="rId9"/>
    <p:sldId id="263" r:id="rId10"/>
    <p:sldId id="264" r:id="rId11"/>
    <p:sldId id="274" r:id="rId12"/>
    <p:sldId id="265" r:id="rId13"/>
    <p:sldId id="272" r:id="rId14"/>
    <p:sldId id="266" r:id="rId15"/>
    <p:sldId id="271" r:id="rId16"/>
    <p:sldId id="270" r:id="rId17"/>
    <p:sldId id="276"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82" autoAdjust="0"/>
  </p:normalViewPr>
  <p:slideViewPr>
    <p:cSldViewPr>
      <p:cViewPr varScale="1">
        <p:scale>
          <a:sx n="71" d="100"/>
          <a:sy n="71" d="100"/>
        </p:scale>
        <p:origin x="108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0365AC2A-1F6F-44F5-A6A9-007A65493179}" type="datetimeFigureOut">
              <a:rPr lang="ru-RU"/>
              <a:pPr>
                <a:defRPr/>
              </a:pPr>
              <a:t>23.10.2016</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3112FF34-D09E-4362-AD0E-C16FF2A1629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9278244-DE56-44B3-A8EF-43FD5BACDEA0}" type="datetimeFigureOut">
              <a:rPr lang="ru-RU"/>
              <a:pPr>
                <a:defRPr/>
              </a:pPr>
              <a:t>23.10.2016</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873ECC7F-BA4B-4109-BE72-8A8BCF8CAB5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D41A9204-717A-4C1D-8B58-2CE90290EC2F}" type="datetimeFigureOut">
              <a:rPr lang="ru-RU"/>
              <a:pPr>
                <a:defRPr/>
              </a:pPr>
              <a:t>23.10.2016</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89C9E65B-E1F1-46AC-9024-F66D884F2BA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16F6C03D-9351-40B6-8F4A-C372FE5452CA}" type="datetimeFigureOut">
              <a:rPr lang="ru-RU"/>
              <a:pPr>
                <a:defRPr/>
              </a:pPr>
              <a:t>23.10.2016</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4879681-6807-4F18-B79F-16552716955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5835EFA1-8F5A-4E33-BBD8-26DD369E731D}" type="datetimeFigureOut">
              <a:rPr lang="ru-RU"/>
              <a:pPr>
                <a:defRPr/>
              </a:pPr>
              <a:t>23.10.2016</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467895C5-FA0D-49BA-9647-A9238722CC1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778BBFF4-886E-4C1C-8042-9EF100F4F6BD}" type="datetimeFigureOut">
              <a:rPr lang="ru-RU"/>
              <a:pPr>
                <a:defRPr/>
              </a:pPr>
              <a:t>23.10.2016</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C314EFC1-0D30-4188-8401-91B5AA28849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4B6B336D-CBC8-48E0-8D39-B239CF16B732}" type="datetimeFigureOut">
              <a:rPr lang="ru-RU"/>
              <a:pPr>
                <a:defRPr/>
              </a:pPr>
              <a:t>23.10.2016</a:t>
            </a:fld>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7ADCB796-D57F-431D-A454-5B74160ED81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6D2BE4A8-2D38-4E54-B4C5-8B9DE2194436}" type="datetimeFigureOut">
              <a:rPr lang="ru-RU"/>
              <a:pPr>
                <a:defRPr/>
              </a:pPr>
              <a:t>23.10.2016</a:t>
            </a:fld>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8B0F147B-CBF1-4078-84A2-585A1DAFB2B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Дата 1"/>
          <p:cNvSpPr>
            <a:spLocks noGrp="1"/>
          </p:cNvSpPr>
          <p:nvPr>
            <p:ph type="dt" sz="half" idx="10"/>
          </p:nvPr>
        </p:nvSpPr>
        <p:spPr/>
        <p:txBody>
          <a:bodyPr/>
          <a:lstStyle>
            <a:lvl1pPr>
              <a:defRPr/>
            </a:lvl1pPr>
            <a:extLst/>
          </a:lstStyle>
          <a:p>
            <a:pPr>
              <a:defRPr/>
            </a:pPr>
            <a:fld id="{5AA40463-03BB-4584-B25A-452135B309A6}" type="datetimeFigureOut">
              <a:rPr lang="ru-RU"/>
              <a:pPr>
                <a:defRPr/>
              </a:pPr>
              <a:t>23.10.2016</a:t>
            </a:fld>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8288B190-058A-463B-9EF0-46219BB8375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EA739316-7411-4C8C-B9CA-BA1159EC14BF}" type="datetimeFigureOut">
              <a:rPr lang="ru-RU"/>
              <a:pPr>
                <a:defRPr/>
              </a:pPr>
              <a:t>23.10.2016</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EECE6E7-D432-4BBA-B31B-302FF8C0E57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979C7675-3BE4-4247-A0B5-89CE45A230A5}" type="datetimeFigureOut">
              <a:rPr lang="ru-RU"/>
              <a:pPr>
                <a:defRPr/>
              </a:pPr>
              <a:t>23.10.2016</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E455D3FB-E6EF-440E-9FBB-B5BDFB3E185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BEB0861F-0EB9-4147-99BD-F829C21405AD}" type="datetimeFigureOut">
              <a:rPr lang="ru-RU"/>
              <a:pPr>
                <a:defRPr/>
              </a:pPr>
              <a:t>23.10.2016</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9D94C320-326E-4E9D-8779-FDAE2D02D51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12" r:id="rId1"/>
    <p:sldLayoutId id="2147483911" r:id="rId2"/>
    <p:sldLayoutId id="2147483913" r:id="rId3"/>
    <p:sldLayoutId id="2147483910" r:id="rId4"/>
    <p:sldLayoutId id="2147483909" r:id="rId5"/>
    <p:sldLayoutId id="2147483908" r:id="rId6"/>
    <p:sldLayoutId id="2147483914" r:id="rId7"/>
    <p:sldLayoutId id="2147483907" r:id="rId8"/>
    <p:sldLayoutId id="2147483915" r:id="rId9"/>
    <p:sldLayoutId id="2147483906" r:id="rId10"/>
    <p:sldLayoutId id="2147483905"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14.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38" y="1285875"/>
            <a:ext cx="6362700" cy="1916113"/>
          </a:xfrm>
        </p:spPr>
        <p:txBody>
          <a:bodyPr>
            <a:normAutofit fontScale="90000"/>
          </a:bodyPr>
          <a:lstStyle/>
          <a:p>
            <a:pPr algn="ctr" eaLnBrk="1" fontAlgn="auto" hangingPunct="1">
              <a:spcAft>
                <a:spcPts val="0"/>
              </a:spcAft>
              <a:defRPr/>
            </a:pPr>
            <a:r>
              <a:rPr lang="ru-RU" dirty="0" smtClean="0"/>
              <a:t>    </a:t>
            </a:r>
            <a:br>
              <a:rPr lang="ru-RU" dirty="0" smtClean="0"/>
            </a:br>
            <a:r>
              <a:rPr lang="ru-RU" dirty="0" smtClean="0"/>
              <a:t/>
            </a:r>
            <a:br>
              <a:rPr lang="ru-RU" dirty="0" smtClean="0"/>
            </a:br>
            <a:r>
              <a:rPr lang="ru-RU" sz="6000" dirty="0" smtClean="0">
                <a:solidFill>
                  <a:srgbClr val="C00000"/>
                </a:solidFill>
              </a:rPr>
              <a:t>Проект на тему </a:t>
            </a:r>
            <a:br>
              <a:rPr lang="ru-RU" sz="6000" dirty="0" smtClean="0">
                <a:solidFill>
                  <a:srgbClr val="C00000"/>
                </a:solidFill>
              </a:rPr>
            </a:br>
            <a:r>
              <a:rPr lang="ru-RU" sz="6000" dirty="0" smtClean="0">
                <a:solidFill>
                  <a:srgbClr val="C00000"/>
                </a:solidFill>
              </a:rPr>
              <a:t>« Япония» </a:t>
            </a:r>
            <a:endParaRPr lang="ru-RU" sz="6000" dirty="0">
              <a:solidFill>
                <a:srgbClr val="C00000"/>
              </a:solidFill>
            </a:endParaRPr>
          </a:p>
        </p:txBody>
      </p:sp>
      <p:sp>
        <p:nvSpPr>
          <p:cNvPr id="13314" name="Подзаголовок 2"/>
          <p:cNvSpPr>
            <a:spLocks noGrp="1"/>
          </p:cNvSpPr>
          <p:nvPr>
            <p:ph type="subTitle" idx="1"/>
          </p:nvPr>
        </p:nvSpPr>
        <p:spPr>
          <a:xfrm>
            <a:off x="5580063" y="3905250"/>
            <a:ext cx="3563937" cy="2836863"/>
          </a:xfrm>
        </p:spPr>
        <p:txBody>
          <a:bodyPr/>
          <a:lstStyle/>
          <a:p>
            <a:pPr marL="36513" algn="l" eaLnBrk="1" hangingPunct="1">
              <a:spcBef>
                <a:spcPct val="0"/>
              </a:spcBef>
            </a:pPr>
            <a:r>
              <a:rPr lang="ru-RU" b="1" smtClean="0">
                <a:solidFill>
                  <a:schemeClr val="tx1"/>
                </a:solidFill>
              </a:rPr>
              <a:t>Авторы :</a:t>
            </a:r>
            <a:r>
              <a:rPr lang="ru-RU" b="1" smtClean="0">
                <a:solidFill>
                  <a:srgbClr val="FF0000"/>
                </a:solidFill>
              </a:rPr>
              <a:t> </a:t>
            </a:r>
            <a:endParaRPr lang="ru-RU" b="1" smtClean="0">
              <a:solidFill>
                <a:srgbClr val="050505"/>
              </a:solidFill>
            </a:endParaRPr>
          </a:p>
          <a:p>
            <a:pPr marL="36513" algn="l" eaLnBrk="1" hangingPunct="1">
              <a:spcBef>
                <a:spcPct val="0"/>
              </a:spcBef>
            </a:pPr>
            <a:r>
              <a:rPr lang="ru-RU" smtClean="0">
                <a:solidFill>
                  <a:srgbClr val="050505"/>
                </a:solidFill>
              </a:rPr>
              <a:t>Обучающиеся 6 «Г» гимназии 26</a:t>
            </a:r>
          </a:p>
          <a:p>
            <a:pPr marL="36513" algn="l" eaLnBrk="1" hangingPunct="1">
              <a:spcBef>
                <a:spcPct val="0"/>
              </a:spcBef>
            </a:pPr>
            <a:endParaRPr lang="ru-RU" smtClean="0">
              <a:solidFill>
                <a:srgbClr val="050505"/>
              </a:solidFill>
            </a:endParaRPr>
          </a:p>
          <a:p>
            <a:pPr marL="36513" algn="l" eaLnBrk="1" hangingPunct="1">
              <a:spcBef>
                <a:spcPct val="0"/>
              </a:spcBef>
            </a:pPr>
            <a:r>
              <a:rPr lang="ru-RU" smtClean="0">
                <a:solidFill>
                  <a:srgbClr val="050505"/>
                </a:solidFill>
              </a:rPr>
              <a:t>Мингалимова Эльвира</a:t>
            </a:r>
          </a:p>
          <a:p>
            <a:pPr marL="36513" algn="l" eaLnBrk="1" hangingPunct="1">
              <a:spcBef>
                <a:spcPct val="0"/>
              </a:spcBef>
            </a:pPr>
            <a:r>
              <a:rPr lang="ru-RU" smtClean="0">
                <a:solidFill>
                  <a:srgbClr val="050505"/>
                </a:solidFill>
              </a:rPr>
              <a:t>Колодина Дарья</a:t>
            </a:r>
          </a:p>
          <a:p>
            <a:pPr marL="36513" algn="l" eaLnBrk="1" hangingPunct="1">
              <a:spcBef>
                <a:spcPct val="0"/>
              </a:spcBef>
            </a:pPr>
            <a:r>
              <a:rPr lang="ru-RU" smtClean="0">
                <a:solidFill>
                  <a:srgbClr val="050505"/>
                </a:solidFill>
              </a:rPr>
              <a:t>Кечаева Каролина</a:t>
            </a:r>
          </a:p>
          <a:p>
            <a:pPr marL="36513" algn="l" eaLnBrk="1" hangingPunct="1">
              <a:spcBef>
                <a:spcPct val="0"/>
              </a:spcBef>
            </a:pPr>
            <a:r>
              <a:rPr lang="ru-RU" smtClean="0">
                <a:solidFill>
                  <a:srgbClr val="050505"/>
                </a:solidFill>
              </a:rPr>
              <a:t>Лебедева Алёна</a:t>
            </a:r>
          </a:p>
        </p:txBody>
      </p:sp>
      <p:pic>
        <p:nvPicPr>
          <p:cNvPr id="13315" name="Picture 2" descr="C:\Users\User\Desktop\images.png"/>
          <p:cNvPicPr>
            <a:picLocks noChangeAspect="1" noChangeArrowheads="1"/>
          </p:cNvPicPr>
          <p:nvPr/>
        </p:nvPicPr>
        <p:blipFill>
          <a:blip r:embed="rId2"/>
          <a:srcRect/>
          <a:stretch>
            <a:fillRect/>
          </a:stretch>
        </p:blipFill>
        <p:spPr bwMode="auto">
          <a:xfrm>
            <a:off x="468313" y="3573463"/>
            <a:ext cx="3887787" cy="2808287"/>
          </a:xfrm>
          <a:prstGeom prst="rect">
            <a:avLst/>
          </a:prstGeom>
          <a:noFill/>
          <a:ln w="9525">
            <a:noFill/>
            <a:miter lim="800000"/>
            <a:headEnd/>
            <a:tailEnd/>
          </a:ln>
        </p:spPr>
      </p:pic>
      <p:sp>
        <p:nvSpPr>
          <p:cNvPr id="13316" name="Прямоугольник 4"/>
          <p:cNvSpPr>
            <a:spLocks noChangeArrowheads="1"/>
          </p:cNvSpPr>
          <p:nvPr/>
        </p:nvSpPr>
        <p:spPr bwMode="auto">
          <a:xfrm>
            <a:off x="3857625" y="6488113"/>
            <a:ext cx="1558440" cy="369332"/>
          </a:xfrm>
          <a:prstGeom prst="rect">
            <a:avLst/>
          </a:prstGeom>
          <a:noFill/>
          <a:ln w="9525">
            <a:noFill/>
            <a:miter lim="800000"/>
            <a:headEnd/>
            <a:tailEnd/>
          </a:ln>
        </p:spPr>
        <p:txBody>
          <a:bodyPr wrap="none">
            <a:spAutoFit/>
          </a:bodyPr>
          <a:lstStyle/>
          <a:p>
            <a:r>
              <a:rPr lang="ru-RU" dirty="0">
                <a:latin typeface="Verdana" pitchFamily="34" charset="0"/>
              </a:rPr>
              <a:t>Томск </a:t>
            </a:r>
            <a:r>
              <a:rPr lang="ru-RU" dirty="0" smtClean="0">
                <a:latin typeface="Verdana" pitchFamily="34" charset="0"/>
              </a:rPr>
              <a:t>201</a:t>
            </a:r>
            <a:r>
              <a:rPr lang="en-US" dirty="0" smtClean="0">
                <a:latin typeface="Verdana" pitchFamily="34" charset="0"/>
              </a:rPr>
              <a:t>6</a:t>
            </a:r>
            <a:endParaRPr lang="ru-RU" dirty="0">
              <a:latin typeface="Verdana"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2988" y="404813"/>
            <a:ext cx="6742112" cy="360362"/>
          </a:xfrm>
        </p:spPr>
        <p:txBody>
          <a:bodyPr>
            <a:normAutofit fontScale="90000"/>
          </a:bodyPr>
          <a:lstStyle/>
          <a:p>
            <a:pPr eaLnBrk="1" fontAlgn="auto" hangingPunct="1">
              <a:spcAft>
                <a:spcPts val="0"/>
              </a:spcAft>
              <a:defRPr/>
            </a:pPr>
            <a:r>
              <a:rPr lang="ru-RU" dirty="0" smtClean="0">
                <a:solidFill>
                  <a:schemeClr val="accent1">
                    <a:tint val="88000"/>
                    <a:satMod val="150000"/>
                  </a:schemeClr>
                </a:solidFill>
              </a:rPr>
              <a:t>             Японская одежда </a:t>
            </a:r>
            <a:endParaRPr lang="ru-RU" dirty="0">
              <a:solidFill>
                <a:schemeClr val="accent1">
                  <a:tint val="88000"/>
                  <a:satMod val="150000"/>
                </a:schemeClr>
              </a:solidFill>
            </a:endParaRPr>
          </a:p>
        </p:txBody>
      </p:sp>
      <p:sp>
        <p:nvSpPr>
          <p:cNvPr id="25602" name="Объект 1"/>
          <p:cNvSpPr>
            <a:spLocks noGrp="1"/>
          </p:cNvSpPr>
          <p:nvPr>
            <p:ph idx="1"/>
          </p:nvPr>
        </p:nvSpPr>
        <p:spPr>
          <a:xfrm>
            <a:off x="395288" y="620713"/>
            <a:ext cx="8208962" cy="5976937"/>
          </a:xfrm>
        </p:spPr>
        <p:txBody>
          <a:bodyPr/>
          <a:lstStyle/>
          <a:p>
            <a:pPr eaLnBrk="1" hangingPunct="1"/>
            <a:r>
              <a:rPr lang="ru-RU" sz="1800" dirty="0" err="1" smtClean="0"/>
              <a:t>Хакама</a:t>
            </a:r>
            <a:r>
              <a:rPr lang="ru-RU" sz="1800" dirty="0" smtClean="0"/>
              <a:t>  — первоначально в Японии кусок материи, обертываемый вокруг бедер, позднее длинные широкие штаны в складку, похожие на юбку или шаровары, традиционно носимая мужчинами в неформальной обстановке, в качестве формы в некоторых боевых искусствах.</a:t>
            </a:r>
          </a:p>
          <a:p>
            <a:pPr eaLnBrk="1" hangingPunct="1"/>
            <a:r>
              <a:rPr lang="ru-RU" sz="1800" dirty="0" err="1" smtClean="0"/>
              <a:t>Юка́та</a:t>
            </a:r>
            <a:r>
              <a:rPr lang="ru-RU" sz="1800" dirty="0" smtClean="0"/>
              <a:t>  — традиционная японская одежда, представляющая собой летнее повседневное хлопчатобумажное, льняное или пеньковое кимоно без подкладки.</a:t>
            </a:r>
          </a:p>
          <a:p>
            <a:pPr eaLnBrk="1" hangingPunct="1"/>
            <a:r>
              <a:rPr lang="ru-RU" sz="1800" dirty="0" smtClean="0"/>
              <a:t>Таби — носки с отделением для большого пальца. Применяются при ношении национальной обуви. Изготавливаются из белого плотного материала, застегиваются на крючки вдоль щиколотки</a:t>
            </a:r>
          </a:p>
          <a:p>
            <a:pPr eaLnBrk="1" hangingPunct="1"/>
            <a:endParaRPr lang="ru-RU" dirty="0" smtClean="0"/>
          </a:p>
        </p:txBody>
      </p:sp>
      <p:pic>
        <p:nvPicPr>
          <p:cNvPr id="25606" name="Picture 6" descr="6c9e0eb2ba5319194eaefbad21fecc944267be40-740"/>
          <p:cNvPicPr>
            <a:picLocks noChangeAspect="1" noChangeArrowheads="1"/>
          </p:cNvPicPr>
          <p:nvPr/>
        </p:nvPicPr>
        <p:blipFill>
          <a:blip r:embed="rId2"/>
          <a:srcRect/>
          <a:stretch>
            <a:fillRect/>
          </a:stretch>
        </p:blipFill>
        <p:spPr bwMode="auto">
          <a:xfrm>
            <a:off x="6372200" y="4005064"/>
            <a:ext cx="2226251" cy="2232249"/>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a:xfrm>
            <a:off x="960438" y="5445125"/>
            <a:ext cx="8183562" cy="4187825"/>
          </a:xfrm>
        </p:spPr>
        <p:txBody>
          <a:bodyPr/>
          <a:lstStyle/>
          <a:p>
            <a:pPr>
              <a:buFont typeface="Wingdings 2" pitchFamily="18" charset="2"/>
              <a:buNone/>
            </a:pPr>
            <a:r>
              <a:rPr lang="ru-RU" smtClean="0"/>
              <a:t>Кимоно                            Юката             </a:t>
            </a:r>
          </a:p>
        </p:txBody>
      </p:sp>
      <p:sp>
        <p:nvSpPr>
          <p:cNvPr id="4" name="Заголовок 3"/>
          <p:cNvSpPr>
            <a:spLocks noGrp="1"/>
          </p:cNvSpPr>
          <p:nvPr>
            <p:ph type="title"/>
          </p:nvPr>
        </p:nvSpPr>
        <p:spPr bwMode="auto">
          <a:xfrm>
            <a:off x="611188" y="0"/>
            <a:ext cx="8183562" cy="1052513"/>
          </a:xfrm>
        </p:spPr>
        <p:txBody>
          <a:bodyPr wrap="square" lIns="91440" tIns="45720" rIns="91440" bIns="45720" numCol="1" anchorCtr="0" compatLnSpc="1">
            <a:prstTxWarp prst="textNoShape">
              <a:avLst/>
            </a:prstTxWarp>
          </a:bodyPr>
          <a:lstStyle/>
          <a:p>
            <a:pPr algn="ctr"/>
            <a:r>
              <a:rPr lang="ru-RU" smtClean="0">
                <a:effectLst>
                  <a:outerShdw blurRad="38100" dist="38100" dir="2700000" algn="tl">
                    <a:srgbClr val="000000"/>
                  </a:outerShdw>
                </a:effectLst>
              </a:rPr>
              <a:t>Японская одежда</a:t>
            </a:r>
          </a:p>
        </p:txBody>
      </p:sp>
      <p:pic>
        <p:nvPicPr>
          <p:cNvPr id="24580" name="Picture 4" descr="Девушка в кимоно"/>
          <p:cNvPicPr>
            <a:picLocks noChangeAspect="1" noChangeArrowheads="1"/>
          </p:cNvPicPr>
          <p:nvPr/>
        </p:nvPicPr>
        <p:blipFill>
          <a:blip r:embed="rId2"/>
          <a:srcRect/>
          <a:stretch>
            <a:fillRect/>
          </a:stretch>
        </p:blipFill>
        <p:spPr bwMode="auto">
          <a:xfrm>
            <a:off x="827088" y="981075"/>
            <a:ext cx="2663825" cy="4475163"/>
          </a:xfrm>
          <a:prstGeom prst="rect">
            <a:avLst/>
          </a:prstGeom>
          <a:noFill/>
        </p:spPr>
      </p:pic>
      <p:sp>
        <p:nvSpPr>
          <p:cNvPr id="24581" name="Rectangle 5"/>
          <p:cNvSpPr>
            <a:spLocks noChangeArrowheads="1"/>
          </p:cNvSpPr>
          <p:nvPr/>
        </p:nvSpPr>
        <p:spPr bwMode="auto">
          <a:xfrm>
            <a:off x="4213225" y="3290888"/>
            <a:ext cx="0" cy="274637"/>
          </a:xfrm>
          <a:prstGeom prst="rect">
            <a:avLst/>
          </a:prstGeom>
          <a:solidFill>
            <a:srgbClr val="F0B682"/>
          </a:solidFill>
          <a:ln w="9525">
            <a:noFill/>
            <a:miter lim="800000"/>
            <a:headEnd/>
            <a:tailEnd/>
          </a:ln>
          <a:effectLst/>
        </p:spPr>
        <p:txBody>
          <a:bodyPr wrap="none" lIns="0" tIns="0" rIns="0" bIns="0" anchor="ctr">
            <a:spAutoFit/>
          </a:bodyPr>
          <a:lstStyle/>
          <a:p>
            <a:pPr eaLnBrk="0" hangingPunct="0"/>
            <a:endParaRPr lang="ru-RU"/>
          </a:p>
        </p:txBody>
      </p:sp>
      <p:pic>
        <p:nvPicPr>
          <p:cNvPr id="24585" name="Picture 9" descr="1384729415_6"/>
          <p:cNvPicPr>
            <a:picLocks noChangeAspect="1" noChangeArrowheads="1"/>
          </p:cNvPicPr>
          <p:nvPr/>
        </p:nvPicPr>
        <p:blipFill>
          <a:blip r:embed="rId3"/>
          <a:srcRect/>
          <a:stretch>
            <a:fillRect/>
          </a:stretch>
        </p:blipFill>
        <p:spPr bwMode="auto">
          <a:xfrm>
            <a:off x="5219700" y="1052513"/>
            <a:ext cx="2947988" cy="444500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69975" y="0"/>
            <a:ext cx="6815138" cy="908050"/>
          </a:xfrm>
        </p:spPr>
        <p:txBody>
          <a:bodyPr wrap="square" lIns="91440" tIns="45720" rIns="91440" bIns="45720" numCol="1" anchorCtr="0" compatLnSpc="1">
            <a:prstTxWarp prst="textNoShape">
              <a:avLst/>
            </a:prstTxWarp>
          </a:bodyPr>
          <a:lstStyle/>
          <a:p>
            <a:pPr algn="ctr" eaLnBrk="1" hangingPunct="1"/>
            <a:r>
              <a:rPr lang="ru-RU" smtClean="0">
                <a:effectLst>
                  <a:outerShdw blurRad="38100" dist="38100" dir="2700000" algn="tl">
                    <a:srgbClr val="000000"/>
                  </a:outerShdw>
                </a:effectLst>
              </a:rPr>
              <a:t>Японская обувь</a:t>
            </a:r>
          </a:p>
        </p:txBody>
      </p:sp>
      <p:sp>
        <p:nvSpPr>
          <p:cNvPr id="27650" name="Объект 1"/>
          <p:cNvSpPr>
            <a:spLocks noGrp="1"/>
          </p:cNvSpPr>
          <p:nvPr>
            <p:ph idx="1"/>
          </p:nvPr>
        </p:nvSpPr>
        <p:spPr>
          <a:xfrm>
            <a:off x="179388" y="1125538"/>
            <a:ext cx="8640762" cy="5111750"/>
          </a:xfrm>
        </p:spPr>
        <p:txBody>
          <a:bodyPr/>
          <a:lstStyle/>
          <a:p>
            <a:pPr eaLnBrk="1" hangingPunct="1"/>
            <a:r>
              <a:rPr lang="ru-RU" sz="2000" dirty="0" err="1" smtClean="0"/>
              <a:t>Гэта</a:t>
            </a:r>
            <a:r>
              <a:rPr lang="ru-RU" sz="1800" dirty="0" smtClean="0"/>
              <a:t>— японские деревянные сандалии в форме скамеечки, одинаковые для обеих ног (сверху имеют вид прямоугольников со скруглёнными вершинами и, возможно, немного выпуклыми сторонами). Придерживаются на ногах ремешками, проходящими между большим и вторым пальцами.</a:t>
            </a:r>
          </a:p>
          <a:p>
            <a:pPr eaLnBrk="1" hangingPunct="1"/>
            <a:r>
              <a:rPr lang="ru-RU" sz="1800" dirty="0" err="1" smtClean="0"/>
              <a:t>Дзори</a:t>
            </a:r>
            <a:r>
              <a:rPr lang="ru-RU" sz="1800" dirty="0" smtClean="0"/>
              <a:t> — вид национальной обуви, непременный атрибут национального парадного костюма. Сандалии без каблука, но с утолщением к пятке. Придерживаются на ногах ремешками, проходящими между большим и вторым пальцами. Изготавливаются из кожи, соломы, синтетических материалов</a:t>
            </a:r>
          </a:p>
          <a:p>
            <a:pPr eaLnBrk="1" hangingPunct="1"/>
            <a:endParaRPr lang="ru-RU" dirty="0" smtClean="0"/>
          </a:p>
        </p:txBody>
      </p:sp>
      <p:pic>
        <p:nvPicPr>
          <p:cNvPr id="27652" name="Picture 4" descr="Kimono_Damen-Geta"/>
          <p:cNvPicPr>
            <a:picLocks noChangeAspect="1" noChangeArrowheads="1"/>
          </p:cNvPicPr>
          <p:nvPr/>
        </p:nvPicPr>
        <p:blipFill>
          <a:blip r:embed="rId2"/>
          <a:srcRect/>
          <a:stretch>
            <a:fillRect/>
          </a:stretch>
        </p:blipFill>
        <p:spPr bwMode="auto">
          <a:xfrm>
            <a:off x="5435600" y="4725144"/>
            <a:ext cx="3228975" cy="1197819"/>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type="body" idx="1"/>
          </p:nvPr>
        </p:nvSpPr>
        <p:spPr>
          <a:xfrm>
            <a:off x="468313" y="4005263"/>
            <a:ext cx="8183562" cy="4187825"/>
          </a:xfrm>
        </p:spPr>
        <p:txBody>
          <a:bodyPr/>
          <a:lstStyle/>
          <a:p>
            <a:pPr>
              <a:buFont typeface="Wingdings 2" pitchFamily="18" charset="2"/>
              <a:buNone/>
            </a:pPr>
            <a:r>
              <a:rPr lang="ru-RU" smtClean="0"/>
              <a:t>              Гэта                       Дзори</a:t>
            </a:r>
          </a:p>
        </p:txBody>
      </p:sp>
      <p:pic>
        <p:nvPicPr>
          <p:cNvPr id="28678" name="Picture 6" descr="ts37_32847"/>
          <p:cNvPicPr>
            <a:picLocks noChangeAspect="1" noChangeArrowheads="1"/>
          </p:cNvPicPr>
          <p:nvPr/>
        </p:nvPicPr>
        <p:blipFill>
          <a:blip r:embed="rId2"/>
          <a:srcRect/>
          <a:stretch>
            <a:fillRect/>
          </a:stretch>
        </p:blipFill>
        <p:spPr bwMode="auto">
          <a:xfrm>
            <a:off x="5292725" y="476250"/>
            <a:ext cx="3309938" cy="3600450"/>
          </a:xfrm>
          <a:prstGeom prst="rect">
            <a:avLst/>
          </a:prstGeom>
          <a:noFill/>
        </p:spPr>
      </p:pic>
      <p:pic>
        <p:nvPicPr>
          <p:cNvPr id="28680" name="Picture 8" descr="SxhYUWMNzmg"/>
          <p:cNvPicPr>
            <a:picLocks noChangeAspect="1" noChangeArrowheads="1"/>
          </p:cNvPicPr>
          <p:nvPr/>
        </p:nvPicPr>
        <p:blipFill>
          <a:blip r:embed="rId3"/>
          <a:srcRect/>
          <a:stretch>
            <a:fillRect/>
          </a:stretch>
        </p:blipFill>
        <p:spPr bwMode="auto">
          <a:xfrm>
            <a:off x="468313" y="476250"/>
            <a:ext cx="4176712" cy="3622675"/>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bwMode="auto">
          <a:xfrm>
            <a:off x="468313" y="476250"/>
            <a:ext cx="8183562" cy="1052513"/>
          </a:xfrm>
        </p:spPr>
        <p:txBody>
          <a:bodyPr wrap="square" lIns="91440" tIns="45720" rIns="91440" bIns="45720" numCol="1" anchorCtr="0" compatLnSpc="1">
            <a:prstTxWarp prst="textNoShape">
              <a:avLst/>
            </a:prstTxWarp>
          </a:bodyPr>
          <a:lstStyle/>
          <a:p>
            <a:pPr algn="ctr" eaLnBrk="1" hangingPunct="1">
              <a:defRPr/>
            </a:pPr>
            <a:r>
              <a:rPr lang="ru-RU" smtClean="0">
                <a:effectLst>
                  <a:outerShdw blurRad="38100" dist="38100" dir="2700000" algn="tl">
                    <a:srgbClr val="000000"/>
                  </a:outerShdw>
                </a:effectLst>
              </a:rPr>
              <a:t>Развлечения японцев</a:t>
            </a:r>
          </a:p>
        </p:txBody>
      </p:sp>
      <p:sp>
        <p:nvSpPr>
          <p:cNvPr id="29698" name="Объект 1"/>
          <p:cNvSpPr>
            <a:spLocks noGrp="1"/>
          </p:cNvSpPr>
          <p:nvPr>
            <p:ph idx="1"/>
          </p:nvPr>
        </p:nvSpPr>
        <p:spPr>
          <a:xfrm>
            <a:off x="468313" y="1700213"/>
            <a:ext cx="8183562" cy="5157787"/>
          </a:xfrm>
        </p:spPr>
        <p:txBody>
          <a:bodyPr/>
          <a:lstStyle/>
          <a:p>
            <a:pPr marL="0" indent="0" eaLnBrk="1" hangingPunct="1">
              <a:buFont typeface="Wingdings 2" pitchFamily="18" charset="2"/>
              <a:buNone/>
            </a:pPr>
            <a:r>
              <a:rPr lang="ru-RU" sz="1800" dirty="0" smtClean="0"/>
              <a:t>Аниме </a:t>
            </a:r>
            <a:r>
              <a:rPr lang="ru-RU" dirty="0" smtClean="0"/>
              <a:t>— </a:t>
            </a:r>
            <a:r>
              <a:rPr lang="ru-RU" sz="1800" dirty="0" smtClean="0"/>
              <a:t>японская анимация. В отличие от мультфильмов других стран, предназначенных в основном для просмотра детьми, </a:t>
            </a:r>
            <a:r>
              <a:rPr lang="ru-RU" sz="1800" dirty="0" err="1" smtClean="0"/>
              <a:t>бо́льшая</a:t>
            </a:r>
            <a:r>
              <a:rPr lang="ru-RU" sz="1800" dirty="0" smtClean="0"/>
              <a:t> часть выпускаемого аниме рассчитана на подростковую и взрослую аудитории, и во многом за счёт этого имеет высокую популярность в мире. Аниме отличается характерной манерой </a:t>
            </a:r>
            <a:r>
              <a:rPr lang="ru-RU" sz="1800" dirty="0" err="1" smtClean="0"/>
              <a:t>отрисовки</a:t>
            </a:r>
            <a:r>
              <a:rPr lang="ru-RU" sz="1800" dirty="0" smtClean="0"/>
              <a:t> персонажей и фонов. Издаётся в форме телевизионных сериалов, а также фильмов, распространяемых на </a:t>
            </a:r>
            <a:r>
              <a:rPr lang="ru-RU" sz="1800" dirty="0" err="1" smtClean="0"/>
              <a:t>видеоносителях</a:t>
            </a:r>
            <a:r>
              <a:rPr lang="ru-RU" sz="1800" dirty="0" smtClean="0"/>
              <a:t> или предназначенных для кинопоказа. Сюжеты могут описывать множество персонажей, отличаться разнообразием мест и эпох, жанров и стилей.</a:t>
            </a:r>
          </a:p>
        </p:txBody>
      </p:sp>
      <p:pic>
        <p:nvPicPr>
          <p:cNvPr id="29700" name="Picture 4" descr="4449233"/>
          <p:cNvPicPr>
            <a:picLocks noChangeAspect="1" noChangeArrowheads="1"/>
          </p:cNvPicPr>
          <p:nvPr/>
        </p:nvPicPr>
        <p:blipFill>
          <a:blip r:embed="rId2"/>
          <a:srcRect/>
          <a:stretch>
            <a:fillRect/>
          </a:stretch>
        </p:blipFill>
        <p:spPr bwMode="auto">
          <a:xfrm>
            <a:off x="5940425" y="4725144"/>
            <a:ext cx="2719388" cy="1207344"/>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3527425" y="3246438"/>
            <a:ext cx="184150" cy="366712"/>
          </a:xfrm>
          <a:prstGeom prst="rect">
            <a:avLst/>
          </a:prstGeom>
          <a:noFill/>
          <a:ln w="9525">
            <a:noFill/>
            <a:miter lim="800000"/>
            <a:headEnd/>
            <a:tailEnd/>
          </a:ln>
        </p:spPr>
        <p:txBody>
          <a:bodyPr wrap="none">
            <a:spAutoFit/>
          </a:bodyPr>
          <a:lstStyle/>
          <a:p>
            <a:endParaRPr lang="ru-RU"/>
          </a:p>
        </p:txBody>
      </p:sp>
      <p:sp>
        <p:nvSpPr>
          <p:cNvPr id="2" name="Заголовок 1"/>
          <p:cNvSpPr>
            <a:spLocks/>
          </p:cNvSpPr>
          <p:nvPr/>
        </p:nvSpPr>
        <p:spPr bwMode="auto">
          <a:xfrm>
            <a:off x="323850" y="0"/>
            <a:ext cx="8185150" cy="1050925"/>
          </a:xfrm>
          <a:prstGeom prst="rect">
            <a:avLst/>
          </a:prstGeom>
          <a:noFill/>
          <a:ln w="9525">
            <a:noFill/>
            <a:miter lim="800000"/>
            <a:headEnd/>
            <a:tailEnd/>
          </a:ln>
        </p:spPr>
        <p:txBody>
          <a:bodyPr anchor="b"/>
          <a:lstStyle/>
          <a:p>
            <a:pPr algn="ctr"/>
            <a:r>
              <a:rPr lang="ru-RU" sz="3600" b="1">
                <a:solidFill>
                  <a:srgbClr val="FF8D3E"/>
                </a:solidFill>
                <a:effectLst>
                  <a:outerShdw blurRad="38100" dist="38100" dir="2700000" algn="tl">
                    <a:srgbClr val="000000"/>
                  </a:outerShdw>
                </a:effectLst>
                <a:latin typeface="Verdana" pitchFamily="34" charset="0"/>
              </a:rPr>
              <a:t>Аниме</a:t>
            </a:r>
          </a:p>
        </p:txBody>
      </p:sp>
      <p:sp>
        <p:nvSpPr>
          <p:cNvPr id="3" name="Заголовок 1"/>
          <p:cNvSpPr>
            <a:spLocks noGrp="1"/>
          </p:cNvSpPr>
          <p:nvPr>
            <p:ph type="body" idx="4294967295"/>
          </p:nvPr>
        </p:nvSpPr>
        <p:spPr>
          <a:xfrm>
            <a:off x="250825" y="2349500"/>
            <a:ext cx="8183563" cy="4187825"/>
          </a:xfrm>
        </p:spPr>
        <p:txBody>
          <a:bodyPr/>
          <a:lstStyle/>
          <a:p>
            <a:pPr algn="ctr" eaLnBrk="1" hangingPunct="1">
              <a:buFont typeface="Wingdings 2" pitchFamily="18" charset="2"/>
              <a:buNone/>
            </a:pPr>
            <a:endParaRPr lang="ru-RU" smtClean="0">
              <a:effectLst>
                <a:outerShdw blurRad="38100" dist="38100" dir="2700000" algn="tl">
                  <a:srgbClr val="FFFFFF"/>
                </a:outerShdw>
              </a:effectLst>
            </a:endParaRPr>
          </a:p>
        </p:txBody>
      </p:sp>
      <p:pic>
        <p:nvPicPr>
          <p:cNvPr id="30728" name="Picture 8" descr="200940_1367603251312_full"/>
          <p:cNvPicPr>
            <a:picLocks noChangeAspect="1" noChangeArrowheads="1"/>
          </p:cNvPicPr>
          <p:nvPr/>
        </p:nvPicPr>
        <p:blipFill>
          <a:blip r:embed="rId2"/>
          <a:srcRect/>
          <a:stretch>
            <a:fillRect/>
          </a:stretch>
        </p:blipFill>
        <p:spPr bwMode="auto">
          <a:xfrm>
            <a:off x="468313" y="981075"/>
            <a:ext cx="4464050" cy="3124200"/>
          </a:xfrm>
          <a:prstGeom prst="rect">
            <a:avLst/>
          </a:prstGeom>
          <a:noFill/>
        </p:spPr>
      </p:pic>
      <p:pic>
        <p:nvPicPr>
          <p:cNvPr id="30730" name="Picture 10" descr="i?id=0cf418af8d5359aa79a10dbd6dee8980&amp;n=33&amp;h=190&amp;w=338"/>
          <p:cNvPicPr>
            <a:picLocks noChangeAspect="1" noChangeArrowheads="1"/>
          </p:cNvPicPr>
          <p:nvPr/>
        </p:nvPicPr>
        <p:blipFill>
          <a:blip r:embed="rId3"/>
          <a:srcRect/>
          <a:stretch>
            <a:fillRect/>
          </a:stretch>
        </p:blipFill>
        <p:spPr bwMode="auto">
          <a:xfrm>
            <a:off x="3851275" y="2781300"/>
            <a:ext cx="4752975" cy="304800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549275"/>
            <a:ext cx="8185150" cy="1050925"/>
          </a:xfrm>
        </p:spPr>
        <p:txBody>
          <a:bodyPr wrap="square" lIns="91440" tIns="45720" rIns="91440" bIns="45720" numCol="1" anchorCtr="0" compatLnSpc="1">
            <a:prstTxWarp prst="textNoShape">
              <a:avLst/>
            </a:prstTxWarp>
          </a:bodyPr>
          <a:lstStyle/>
          <a:p>
            <a:pPr algn="ctr" eaLnBrk="1" hangingPunct="1"/>
            <a:r>
              <a:rPr lang="ru-RU" smtClean="0">
                <a:effectLst>
                  <a:outerShdw blurRad="38100" dist="38100" dir="2700000" algn="tl">
                    <a:srgbClr val="000000"/>
                  </a:outerShdw>
                </a:effectLst>
              </a:rPr>
              <a:t> Судоку</a:t>
            </a:r>
          </a:p>
        </p:txBody>
      </p:sp>
      <p:sp>
        <p:nvSpPr>
          <p:cNvPr id="31746" name="Объект 2"/>
          <p:cNvSpPr>
            <a:spLocks noGrp="1"/>
          </p:cNvSpPr>
          <p:nvPr>
            <p:ph idx="1"/>
          </p:nvPr>
        </p:nvSpPr>
        <p:spPr>
          <a:xfrm>
            <a:off x="323850" y="1773238"/>
            <a:ext cx="8183563" cy="4679950"/>
          </a:xfrm>
        </p:spPr>
        <p:txBody>
          <a:bodyPr/>
          <a:lstStyle/>
          <a:p>
            <a:pPr eaLnBrk="1" hangingPunct="1"/>
            <a:r>
              <a:rPr lang="ru-RU" sz="1800" dirty="0" err="1" smtClean="0"/>
              <a:t>Судоку</a:t>
            </a:r>
            <a:r>
              <a:rPr lang="ru-RU" sz="1800" dirty="0" smtClean="0"/>
              <a:t> — популярная головоломка с числами. Цифры спасают от одиночества (</a:t>
            </a:r>
            <a:r>
              <a:rPr lang="ru-RU" sz="1800" dirty="0" err="1" smtClean="0"/>
              <a:t>незамужества</a:t>
            </a:r>
            <a:r>
              <a:rPr lang="ru-RU" sz="1800" dirty="0" smtClean="0"/>
              <a:t>, холостой жизни). Иногда </a:t>
            </a:r>
            <a:r>
              <a:rPr lang="ru-RU" sz="1800" dirty="0" err="1" smtClean="0"/>
              <a:t>судоку</a:t>
            </a:r>
            <a:r>
              <a:rPr lang="ru-RU" sz="1800" dirty="0" smtClean="0"/>
              <a:t> называют «магическим квадратом», что в общем-то неверно, так как </a:t>
            </a:r>
            <a:r>
              <a:rPr lang="ru-RU" sz="1800" dirty="0" err="1" smtClean="0"/>
              <a:t>судоку</a:t>
            </a:r>
            <a:r>
              <a:rPr lang="ru-RU" sz="1800" dirty="0" smtClean="0"/>
              <a:t> является латинским квадратом 9-го порядка. </a:t>
            </a:r>
            <a:r>
              <a:rPr lang="ru-RU" sz="1800" dirty="0" err="1" smtClean="0"/>
              <a:t>Судоку</a:t>
            </a:r>
            <a:r>
              <a:rPr lang="ru-RU" sz="1800" dirty="0" smtClean="0"/>
              <a:t> активно публикуют газеты и журналы разных стран мира, сборники </a:t>
            </a:r>
            <a:r>
              <a:rPr lang="ru-RU" sz="1800" dirty="0" err="1" smtClean="0"/>
              <a:t>судоку</a:t>
            </a:r>
            <a:r>
              <a:rPr lang="ru-RU" sz="1800" dirty="0" smtClean="0"/>
              <a:t> издаются большими тиражами. Решение </a:t>
            </a:r>
            <a:r>
              <a:rPr lang="ru-RU" sz="1800" dirty="0" err="1" smtClean="0"/>
              <a:t>судоку</a:t>
            </a:r>
            <a:r>
              <a:rPr lang="ru-RU" sz="1800" dirty="0" smtClean="0"/>
              <a:t> — популярный вид досуга.</a:t>
            </a:r>
          </a:p>
        </p:txBody>
      </p:sp>
      <p:pic>
        <p:nvPicPr>
          <p:cNvPr id="31748" name="Picture 4" descr="561839ca9f851"/>
          <p:cNvPicPr>
            <a:picLocks noChangeAspect="1" noChangeArrowheads="1"/>
          </p:cNvPicPr>
          <p:nvPr/>
        </p:nvPicPr>
        <p:blipFill>
          <a:blip r:embed="rId2"/>
          <a:srcRect/>
          <a:stretch>
            <a:fillRect/>
          </a:stretch>
        </p:blipFill>
        <p:spPr bwMode="auto">
          <a:xfrm>
            <a:off x="5795963" y="3861048"/>
            <a:ext cx="2886075" cy="2015877"/>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bwMode="auto">
          <a:xfrm>
            <a:off x="684213" y="0"/>
            <a:ext cx="8183562" cy="1050925"/>
          </a:xfrm>
        </p:spPr>
        <p:txBody>
          <a:bodyPr wrap="square" lIns="91440" tIns="45720" rIns="91440" bIns="45720" numCol="1" anchorCtr="0" compatLnSpc="1">
            <a:prstTxWarp prst="textNoShape">
              <a:avLst/>
            </a:prstTxWarp>
          </a:bodyPr>
          <a:lstStyle/>
          <a:p>
            <a:pPr algn="ctr"/>
            <a:r>
              <a:rPr lang="ru-RU" smtClean="0">
                <a:effectLst/>
              </a:rPr>
              <a:t>Судоку</a:t>
            </a:r>
          </a:p>
        </p:txBody>
      </p:sp>
      <p:sp>
        <p:nvSpPr>
          <p:cNvPr id="32770" name="Rectangle 3"/>
          <p:cNvSpPr>
            <a:spLocks noGrp="1"/>
          </p:cNvSpPr>
          <p:nvPr>
            <p:ph type="body" idx="1"/>
          </p:nvPr>
        </p:nvSpPr>
        <p:spPr>
          <a:xfrm>
            <a:off x="611188" y="1557338"/>
            <a:ext cx="8183562" cy="4187825"/>
          </a:xfrm>
        </p:spPr>
        <p:txBody>
          <a:bodyPr/>
          <a:lstStyle/>
          <a:p>
            <a:endParaRPr lang="ru-RU" smtClean="0"/>
          </a:p>
        </p:txBody>
      </p:sp>
      <p:pic>
        <p:nvPicPr>
          <p:cNvPr id="32773" name="Picture 5" descr="sudoku"/>
          <p:cNvPicPr>
            <a:picLocks noChangeAspect="1" noChangeArrowheads="1"/>
          </p:cNvPicPr>
          <p:nvPr/>
        </p:nvPicPr>
        <p:blipFill>
          <a:blip r:embed="rId2"/>
          <a:srcRect/>
          <a:stretch>
            <a:fillRect/>
          </a:stretch>
        </p:blipFill>
        <p:spPr bwMode="auto">
          <a:xfrm>
            <a:off x="539750" y="1341438"/>
            <a:ext cx="3744913" cy="4176712"/>
          </a:xfrm>
          <a:prstGeom prst="rect">
            <a:avLst/>
          </a:prstGeom>
          <a:noFill/>
        </p:spPr>
      </p:pic>
      <p:pic>
        <p:nvPicPr>
          <p:cNvPr id="32775" name="Picture 7" descr="prashanth1987-2217547"/>
          <p:cNvPicPr>
            <a:picLocks noChangeAspect="1" noChangeArrowheads="1"/>
          </p:cNvPicPr>
          <p:nvPr/>
        </p:nvPicPr>
        <p:blipFill>
          <a:blip r:embed="rId3"/>
          <a:srcRect/>
          <a:stretch>
            <a:fillRect/>
          </a:stretch>
        </p:blipFill>
        <p:spPr bwMode="auto">
          <a:xfrm>
            <a:off x="4427538" y="1700213"/>
            <a:ext cx="4187825" cy="4205287"/>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69975" y="0"/>
            <a:ext cx="7318375" cy="908050"/>
          </a:xfrm>
        </p:spPr>
        <p:txBody>
          <a:bodyPr/>
          <a:lstStyle/>
          <a:p>
            <a:pPr eaLnBrk="1" fontAlgn="auto" hangingPunct="1">
              <a:spcAft>
                <a:spcPts val="0"/>
              </a:spcAft>
              <a:defRPr/>
            </a:pPr>
            <a:r>
              <a:rPr lang="ru-RU" sz="2400" dirty="0" smtClean="0">
                <a:solidFill>
                  <a:schemeClr val="accent1">
                    <a:tint val="88000"/>
                    <a:satMod val="150000"/>
                  </a:schemeClr>
                </a:solidFill>
              </a:rPr>
              <a:t>                Содержание </a:t>
            </a:r>
            <a:endParaRPr lang="ru-RU" sz="2400" dirty="0">
              <a:solidFill>
                <a:schemeClr val="accent1">
                  <a:tint val="88000"/>
                  <a:satMod val="150000"/>
                </a:schemeClr>
              </a:solidFill>
            </a:endParaRPr>
          </a:p>
        </p:txBody>
      </p:sp>
      <p:sp>
        <p:nvSpPr>
          <p:cNvPr id="16386" name="Объект 1"/>
          <p:cNvSpPr>
            <a:spLocks noGrp="1"/>
          </p:cNvSpPr>
          <p:nvPr>
            <p:ph idx="1"/>
          </p:nvPr>
        </p:nvSpPr>
        <p:spPr>
          <a:xfrm>
            <a:off x="1150938" y="1052513"/>
            <a:ext cx="7993062" cy="4751387"/>
          </a:xfrm>
        </p:spPr>
        <p:txBody>
          <a:bodyPr/>
          <a:lstStyle/>
          <a:p>
            <a:pPr marL="0" indent="0" eaLnBrk="1" hangingPunct="1"/>
            <a:r>
              <a:rPr lang="ru-RU" sz="2000" smtClean="0"/>
              <a:t>1. </a:t>
            </a:r>
            <a:r>
              <a:rPr lang="ru-RU" sz="2000" smtClean="0">
                <a:hlinkClick r:id="rId2" action="ppaction://hlinksldjump"/>
              </a:rPr>
              <a:t>Японская кухня </a:t>
            </a:r>
            <a:endParaRPr lang="ru-RU" sz="2000" smtClean="0"/>
          </a:p>
          <a:p>
            <a:pPr marL="0" indent="0" eaLnBrk="1" hangingPunct="1"/>
            <a:r>
              <a:rPr lang="ru-RU" sz="2000" smtClean="0"/>
              <a:t>2.</a:t>
            </a:r>
            <a:r>
              <a:rPr lang="ru-RU" sz="2000" smtClean="0">
                <a:hlinkClick r:id="rId3" action="ppaction://hlinksldjump"/>
              </a:rPr>
              <a:t>Основные ингредиенты японской  кухни </a:t>
            </a:r>
            <a:endParaRPr lang="ru-RU" sz="2000" smtClean="0"/>
          </a:p>
          <a:p>
            <a:pPr marL="0" indent="0" eaLnBrk="1" hangingPunct="1"/>
            <a:r>
              <a:rPr lang="ru-RU" sz="2000" smtClean="0"/>
              <a:t>3.</a:t>
            </a:r>
            <a:r>
              <a:rPr lang="ru-RU" sz="2000" smtClean="0">
                <a:hlinkClick r:id="rId4" action="ppaction://hlinksldjump"/>
              </a:rPr>
              <a:t>Одежда японцев</a:t>
            </a:r>
            <a:endParaRPr lang="ru-RU" sz="2000" smtClean="0"/>
          </a:p>
          <a:p>
            <a:pPr marL="0" indent="0" eaLnBrk="1" hangingPunct="1"/>
            <a:r>
              <a:rPr lang="ru-RU" sz="2000" smtClean="0"/>
              <a:t>4.</a:t>
            </a:r>
            <a:r>
              <a:rPr lang="ru-RU" sz="2000" smtClean="0">
                <a:hlinkClick r:id="rId5" action="ppaction://hlinksldjump"/>
              </a:rPr>
              <a:t>Развлечения японцев</a:t>
            </a:r>
            <a:r>
              <a:rPr lang="ru-RU" sz="2000" smtClean="0"/>
              <a:t> </a:t>
            </a:r>
          </a:p>
          <a:p>
            <a:pPr marL="0" indent="0" eaLnBrk="1" hangingPunct="1"/>
            <a:r>
              <a:rPr lang="ru-RU" sz="2000" smtClean="0"/>
              <a:t>5.</a:t>
            </a:r>
          </a:p>
          <a:p>
            <a:pPr marL="0" indent="0" eaLnBrk="1" hangingPunct="1"/>
            <a:endParaRPr lang="ru-RU" sz="2000" smtClean="0"/>
          </a:p>
          <a:p>
            <a:pPr marL="0" indent="0" eaLnBrk="1" hangingPunct="1">
              <a:buFont typeface="Wingdings 2" pitchFamily="18" charset="2"/>
              <a:buNone/>
            </a:pPr>
            <a:endParaRPr lang="ru-RU" sz="2000" smtClean="0">
              <a:solidFill>
                <a:srgbClr val="FF0000"/>
              </a:solidFill>
            </a:endParaRPr>
          </a:p>
          <a:p>
            <a:pPr marL="0" indent="0" eaLnBrk="1" hangingPunct="1"/>
            <a:endParaRPr lang="ru-RU" sz="2000" smtClean="0"/>
          </a:p>
        </p:txBody>
      </p:sp>
      <p:pic>
        <p:nvPicPr>
          <p:cNvPr id="16387" name="Picture 4" descr="i?id=e3ba400e0a6294b37f87291a440dcfcc&amp;n=33&amp;h=190&amp;w=284"/>
          <p:cNvPicPr>
            <a:picLocks noChangeAspect="1" noChangeArrowheads="1"/>
          </p:cNvPicPr>
          <p:nvPr/>
        </p:nvPicPr>
        <p:blipFill>
          <a:blip r:embed="rId6"/>
          <a:srcRect/>
          <a:stretch>
            <a:fillRect/>
          </a:stretch>
        </p:blipFill>
        <p:spPr bwMode="auto">
          <a:xfrm>
            <a:off x="1187450" y="2852738"/>
            <a:ext cx="6048375" cy="3097212"/>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88" y="0"/>
            <a:ext cx="8353425" cy="1484313"/>
          </a:xfrm>
        </p:spPr>
        <p:txBody>
          <a:bodyPr wrap="square" lIns="91440" tIns="45720" rIns="91440" bIns="45720" numCol="1" anchorCtr="0" compatLnSpc="1">
            <a:prstTxWarp prst="textNoShape">
              <a:avLst/>
            </a:prstTxWarp>
          </a:bodyPr>
          <a:lstStyle/>
          <a:p>
            <a:pPr algn="ctr" eaLnBrk="1" hangingPunct="1">
              <a:defRPr/>
            </a:pPr>
            <a:r>
              <a:rPr lang="ru-RU" sz="2400" dirty="0" smtClean="0">
                <a:effectLst>
                  <a:outerShdw blurRad="38100" dist="38100" dir="2700000" algn="tl">
                    <a:srgbClr val="000000"/>
                  </a:outerShdw>
                </a:effectLst>
              </a:rPr>
              <a:t>             </a:t>
            </a:r>
            <a:r>
              <a:rPr lang="ru-RU" sz="4800" dirty="0" smtClean="0">
                <a:effectLst>
                  <a:outerShdw blurRad="38100" dist="38100" dir="2700000" algn="tl">
                    <a:srgbClr val="000000"/>
                  </a:outerShdw>
                </a:effectLst>
              </a:rPr>
              <a:t>Японская кухня</a:t>
            </a:r>
          </a:p>
        </p:txBody>
      </p:sp>
      <p:sp>
        <p:nvSpPr>
          <p:cNvPr id="17410" name="Объект 1"/>
          <p:cNvSpPr>
            <a:spLocks noGrp="1"/>
          </p:cNvSpPr>
          <p:nvPr>
            <p:ph idx="1"/>
          </p:nvPr>
        </p:nvSpPr>
        <p:spPr>
          <a:xfrm>
            <a:off x="250825" y="1544638"/>
            <a:ext cx="8569325" cy="5313362"/>
          </a:xfrm>
        </p:spPr>
        <p:txBody>
          <a:bodyPr/>
          <a:lstStyle/>
          <a:p>
            <a:pPr eaLnBrk="1" hangingPunct="1"/>
            <a:r>
              <a:rPr lang="ru-RU" sz="1800" dirty="0" smtClean="0"/>
              <a:t>Отличается предпочтением натуральных, минимально обработанных продуктов, широким применением морепродуктов, сезонностью, характерными блюдами, специфическими правилами оформления блюд, сервировкой, застольным этикетом. Блюда японской кухни, как правило, являются ключевой достопримечательностью для туристов из других стран.</a:t>
            </a:r>
          </a:p>
          <a:p>
            <a:pPr eaLnBrk="1" hangingPunct="1"/>
            <a:endParaRPr lang="ru-RU" dirty="0" smtClean="0"/>
          </a:p>
        </p:txBody>
      </p:sp>
      <p:pic>
        <p:nvPicPr>
          <p:cNvPr id="17412" name="Picture 4" descr="i?id=65fee81cb02d20efdf125785e7f49278&amp;n=33&amp;h=190&amp;w=304"/>
          <p:cNvPicPr>
            <a:picLocks noChangeAspect="1" noChangeArrowheads="1"/>
          </p:cNvPicPr>
          <p:nvPr/>
        </p:nvPicPr>
        <p:blipFill>
          <a:blip r:embed="rId2"/>
          <a:srcRect/>
          <a:stretch>
            <a:fillRect/>
          </a:stretch>
        </p:blipFill>
        <p:spPr bwMode="auto">
          <a:xfrm>
            <a:off x="4572000" y="3501009"/>
            <a:ext cx="3816425" cy="2664296"/>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69975" y="115888"/>
            <a:ext cx="7389813" cy="1296987"/>
          </a:xfrm>
        </p:spPr>
        <p:txBody>
          <a:bodyPr/>
          <a:lstStyle/>
          <a:p>
            <a:pPr eaLnBrk="1" fontAlgn="auto" hangingPunct="1">
              <a:spcAft>
                <a:spcPts val="0"/>
              </a:spcAft>
              <a:defRPr/>
            </a:pPr>
            <a:r>
              <a:rPr lang="ru-RU" sz="2000" dirty="0" smtClean="0">
                <a:solidFill>
                  <a:schemeClr val="accent1">
                    <a:tint val="88000"/>
                    <a:satMod val="150000"/>
                  </a:schemeClr>
                </a:solidFill>
              </a:rPr>
              <a:t>Основные ингредиенты японской </a:t>
            </a:r>
            <a:r>
              <a:rPr lang="ru-RU" sz="2000" dirty="0" err="1" smtClean="0">
                <a:solidFill>
                  <a:schemeClr val="accent1">
                    <a:tint val="88000"/>
                    <a:satMod val="150000"/>
                  </a:schemeClr>
                </a:solidFill>
              </a:rPr>
              <a:t>кухи</a:t>
            </a:r>
            <a:endParaRPr lang="ru-RU" sz="2000" dirty="0">
              <a:solidFill>
                <a:schemeClr val="accent1">
                  <a:tint val="88000"/>
                  <a:satMod val="150000"/>
                </a:schemeClr>
              </a:solidFill>
            </a:endParaRPr>
          </a:p>
        </p:txBody>
      </p:sp>
      <p:sp>
        <p:nvSpPr>
          <p:cNvPr id="2" name="Объект 1"/>
          <p:cNvSpPr>
            <a:spLocks noGrp="1"/>
          </p:cNvSpPr>
          <p:nvPr>
            <p:ph idx="1"/>
          </p:nvPr>
        </p:nvSpPr>
        <p:spPr>
          <a:xfrm>
            <a:off x="611188" y="908050"/>
            <a:ext cx="8064500" cy="4908550"/>
          </a:xfrm>
        </p:spPr>
        <p:txBody>
          <a:bodyPr>
            <a:normAutofit/>
          </a:bodyPr>
          <a:lstStyle/>
          <a:p>
            <a:pPr eaLnBrk="1" hangingPunct="1">
              <a:lnSpc>
                <a:spcPct val="80000"/>
              </a:lnSpc>
            </a:pPr>
            <a:r>
              <a:rPr lang="ru-RU" sz="1800" dirty="0" smtClean="0"/>
              <a:t>Рис </a:t>
            </a:r>
            <a:r>
              <a:rPr lang="ru-RU" sz="1800" dirty="0" smtClean="0">
                <a:solidFill>
                  <a:srgbClr val="FF0000"/>
                </a:solidFill>
              </a:rPr>
              <a:t> : </a:t>
            </a:r>
            <a:r>
              <a:rPr lang="ru-RU" sz="1800" dirty="0" smtClean="0"/>
              <a:t>Является основным ингредиентом японской кухни и основой питания в Японии. В японском языке слово «</a:t>
            </a:r>
            <a:r>
              <a:rPr lang="ru-RU" sz="1800" dirty="0" err="1" smtClean="0"/>
              <a:t>гохан</a:t>
            </a:r>
            <a:r>
              <a:rPr lang="ru-RU" sz="1800" dirty="0" smtClean="0"/>
              <a:t>» (варёный рис.</a:t>
            </a:r>
          </a:p>
          <a:p>
            <a:pPr eaLnBrk="1" hangingPunct="1">
              <a:lnSpc>
                <a:spcPct val="80000"/>
              </a:lnSpc>
            </a:pPr>
            <a:r>
              <a:rPr lang="ru-RU" sz="1800" dirty="0" smtClean="0"/>
              <a:t>Морепродукты </a:t>
            </a:r>
            <a:r>
              <a:rPr lang="ru-RU" sz="1800" dirty="0" smtClean="0">
                <a:solidFill>
                  <a:srgbClr val="FF0000"/>
                </a:solidFill>
              </a:rPr>
              <a:t>:</a:t>
            </a:r>
            <a:r>
              <a:rPr lang="ru-RU" sz="1800" dirty="0" smtClean="0"/>
              <a:t>Рыба, моллюски, морские животные в японской кухне являются вторым по важности компонентом после риса. </a:t>
            </a:r>
          </a:p>
          <a:p>
            <a:pPr eaLnBrk="1" hangingPunct="1">
              <a:lnSpc>
                <a:spcPct val="80000"/>
              </a:lnSpc>
            </a:pPr>
            <a:r>
              <a:rPr lang="ru-RU" sz="1800" dirty="0" smtClean="0"/>
              <a:t>Мясо </a:t>
            </a:r>
            <a:r>
              <a:rPr lang="ru-RU" sz="1800" dirty="0" smtClean="0">
                <a:solidFill>
                  <a:srgbClr val="FF0000"/>
                </a:solidFill>
              </a:rPr>
              <a:t>: </a:t>
            </a:r>
            <a:r>
              <a:rPr lang="ru-RU" sz="1800" dirty="0" smtClean="0"/>
              <a:t>Мясо (говядина и свинина) пришло в японскую кухню достаточно поздно из европейской и китайской. Мясо входит в состав многих блюд.</a:t>
            </a:r>
          </a:p>
        </p:txBody>
      </p:sp>
      <p:pic>
        <p:nvPicPr>
          <p:cNvPr id="19460" name="Picture 4" descr="i?id=e2a3e494cc874c5a431d8a4e53c44d79&amp;n=33&amp;h=190&amp;w=328"/>
          <p:cNvPicPr>
            <a:picLocks noChangeAspect="1" noChangeArrowheads="1"/>
          </p:cNvPicPr>
          <p:nvPr/>
        </p:nvPicPr>
        <p:blipFill>
          <a:blip r:embed="rId2"/>
          <a:srcRect/>
          <a:stretch>
            <a:fillRect/>
          </a:stretch>
        </p:blipFill>
        <p:spPr bwMode="auto">
          <a:xfrm>
            <a:off x="4355976" y="3429000"/>
            <a:ext cx="4464174" cy="3114675"/>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348038" y="333375"/>
            <a:ext cx="2447925" cy="576263"/>
          </a:xfrm>
        </p:spPr>
        <p:txBody>
          <a:bodyPr>
            <a:normAutofit fontScale="90000"/>
          </a:bodyPr>
          <a:lstStyle/>
          <a:p>
            <a:pPr eaLnBrk="1" fontAlgn="auto" hangingPunct="1">
              <a:spcAft>
                <a:spcPts val="0"/>
              </a:spcAft>
              <a:defRPr/>
            </a:pPr>
            <a:r>
              <a:rPr lang="ru-RU" dirty="0" smtClean="0">
                <a:solidFill>
                  <a:schemeClr val="accent1">
                    <a:tint val="88000"/>
                    <a:satMod val="150000"/>
                  </a:schemeClr>
                </a:solidFill>
              </a:rPr>
              <a:t>                             Суши  </a:t>
            </a:r>
            <a:endParaRPr lang="ru-RU" dirty="0">
              <a:solidFill>
                <a:schemeClr val="accent1">
                  <a:tint val="88000"/>
                  <a:satMod val="150000"/>
                </a:schemeClr>
              </a:solidFill>
            </a:endParaRPr>
          </a:p>
        </p:txBody>
      </p:sp>
      <p:sp>
        <p:nvSpPr>
          <p:cNvPr id="2" name="Объект 1"/>
          <p:cNvSpPr>
            <a:spLocks noGrp="1"/>
          </p:cNvSpPr>
          <p:nvPr>
            <p:ph idx="1"/>
          </p:nvPr>
        </p:nvSpPr>
        <p:spPr>
          <a:xfrm>
            <a:off x="323850" y="908050"/>
            <a:ext cx="8496300" cy="5473700"/>
          </a:xfrm>
        </p:spPr>
        <p:txBody>
          <a:bodyPr>
            <a:normAutofit/>
          </a:bodyPr>
          <a:lstStyle/>
          <a:p>
            <a:pPr marL="265176" indent="-265176" eaLnBrk="1" fontAlgn="auto" hangingPunct="1">
              <a:spcAft>
                <a:spcPts val="0"/>
              </a:spcAft>
              <a:buFont typeface="Wingdings 2"/>
              <a:buChar char=""/>
              <a:defRPr/>
            </a:pPr>
            <a:r>
              <a:rPr lang="ru-RU" sz="1800" dirty="0" smtClean="0">
                <a:solidFill>
                  <a:srgbClr val="FF0000"/>
                </a:solidFill>
              </a:rPr>
              <a:t> </a:t>
            </a:r>
            <a:r>
              <a:rPr lang="ru-RU" sz="1800" dirty="0"/>
              <a:t>Можно выделить два основных вида суши. Первый — собственно суши (</a:t>
            </a:r>
            <a:r>
              <a:rPr lang="ru-RU" sz="1800" dirty="0" err="1"/>
              <a:t>нигири</a:t>
            </a:r>
            <a:r>
              <a:rPr lang="ru-RU" sz="1800" dirty="0"/>
              <a:t>, </a:t>
            </a:r>
            <a:r>
              <a:rPr lang="ru-RU" sz="1800" dirty="0" err="1"/>
              <a:t>татаки</a:t>
            </a:r>
            <a:r>
              <a:rPr lang="ru-RU" sz="1800" dirty="0"/>
              <a:t> и некоторые другие), представляющие собой небольшой, удлинённой формы комочек риса, на который сверху выложен кусочек рыбы, креветки; некоторые виды таких суши обёртываются полоской водорослей, образующей вместе с рисом ёмкость, заполняемую сверху мелко порезанными морепродуктами, икрой или овощами. Второй вид — так называемые роллы, отличающиеся принципиально другим способом приготовления: рис и морепродукты выкладываются слоями на листе водорослей, скатываются в тонкий рулет, который затем разрезается поперёк на небольшие куски острым ножом. Существуют и другие формы (см. статью</a:t>
            </a:r>
            <a:r>
              <a:rPr lang="ru-RU" sz="1800" dirty="0" smtClean="0"/>
              <a:t>).</a:t>
            </a:r>
          </a:p>
          <a:p>
            <a:pPr marL="0" indent="0" eaLnBrk="1" fontAlgn="auto" hangingPunct="1">
              <a:spcAft>
                <a:spcPts val="0"/>
              </a:spcAft>
              <a:buFont typeface="Wingdings 2" pitchFamily="18" charset="2"/>
              <a:buNone/>
              <a:defRPr/>
            </a:pPr>
            <a:r>
              <a:rPr lang="ru-RU" sz="1800" dirty="0"/>
              <a:t> </a:t>
            </a:r>
            <a:r>
              <a:rPr lang="ru-RU" sz="1800" dirty="0" smtClean="0"/>
              <a:t> Суши </a:t>
            </a:r>
            <a:r>
              <a:rPr lang="ru-RU" sz="1800" dirty="0"/>
              <a:t>подаются на плоской тарелке или деревянной </a:t>
            </a:r>
            <a:r>
              <a:rPr lang="ru-RU" sz="1800" dirty="0" smtClean="0"/>
              <a:t>            подставке</a:t>
            </a:r>
            <a:r>
              <a:rPr lang="ru-RU" sz="1800" dirty="0"/>
              <a:t>, с </a:t>
            </a:r>
            <a:r>
              <a:rPr lang="ru-RU" sz="1800" dirty="0" err="1"/>
              <a:t>васаби</a:t>
            </a:r>
            <a:r>
              <a:rPr lang="ru-RU" sz="1800" dirty="0"/>
              <a:t>, соевым соусом и маринованным имбирём гари.</a:t>
            </a:r>
          </a:p>
        </p:txBody>
      </p:sp>
      <p:pic>
        <p:nvPicPr>
          <p:cNvPr id="20484" name="Picture 4" descr="485_900"/>
          <p:cNvPicPr>
            <a:picLocks noChangeAspect="1" noChangeArrowheads="1"/>
          </p:cNvPicPr>
          <p:nvPr/>
        </p:nvPicPr>
        <p:blipFill>
          <a:blip r:embed="rId2"/>
          <a:srcRect/>
          <a:stretch>
            <a:fillRect/>
          </a:stretch>
        </p:blipFill>
        <p:spPr bwMode="auto">
          <a:xfrm>
            <a:off x="5148063" y="5085184"/>
            <a:ext cx="3600649" cy="1296566"/>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468313" y="620713"/>
            <a:ext cx="8183562" cy="358775"/>
          </a:xfrm>
          <a:noFill/>
        </p:spPr>
        <p:txBody>
          <a:bodyPr wrap="square" lIns="91440" tIns="45720" rIns="91440" bIns="45720" numCol="1" anchorCtr="0" compatLnSpc="1">
            <a:prstTxWarp prst="textNoShape">
              <a:avLst/>
            </a:prstTxWarp>
            <a:normAutofit fontScale="90000"/>
          </a:bodyPr>
          <a:lstStyle/>
          <a:p>
            <a:pPr algn="ctr"/>
            <a:r>
              <a:rPr lang="ru-RU" sz="3200" smtClean="0">
                <a:effectLst>
                  <a:outerShdw blurRad="38100" dist="38100" dir="2700000" algn="tl">
                    <a:srgbClr val="000000"/>
                  </a:outerShdw>
                </a:effectLst>
              </a:rPr>
              <a:t>Суши</a:t>
            </a:r>
          </a:p>
        </p:txBody>
      </p:sp>
      <p:sp>
        <p:nvSpPr>
          <p:cNvPr id="37891" name="Rectangle 3"/>
          <p:cNvSpPr>
            <a:spLocks noGrp="1"/>
          </p:cNvSpPr>
          <p:nvPr>
            <p:ph type="body" idx="1"/>
          </p:nvPr>
        </p:nvSpPr>
        <p:spPr>
          <a:xfrm>
            <a:off x="0" y="3789363"/>
            <a:ext cx="9001125" cy="3978275"/>
          </a:xfrm>
        </p:spPr>
        <p:txBody>
          <a:bodyPr/>
          <a:lstStyle/>
          <a:p>
            <a:pPr algn="ctr">
              <a:buFont typeface="Wingdings 2" pitchFamily="18" charset="2"/>
              <a:buNone/>
            </a:pPr>
            <a:r>
              <a:rPr lang="ru-RU" smtClean="0">
                <a:effectLst>
                  <a:outerShdw blurRad="38100" dist="38100" dir="2700000" algn="tl">
                    <a:srgbClr val="FFFFFF"/>
                  </a:outerShdw>
                </a:effectLst>
              </a:rPr>
              <a:t>Суши «Нигири»</a:t>
            </a:r>
            <a:r>
              <a:rPr lang="ru-RU" smtClean="0"/>
              <a:t>          Суши </a:t>
            </a:r>
            <a:r>
              <a:rPr lang="ru-RU" smtClean="0">
                <a:effectLst>
                  <a:outerShdw blurRad="38100" dist="38100" dir="2700000" algn="tl">
                    <a:srgbClr val="FFFFFF"/>
                  </a:outerShdw>
                </a:effectLst>
              </a:rPr>
              <a:t>«Темаки »</a:t>
            </a:r>
          </a:p>
        </p:txBody>
      </p:sp>
      <p:pic>
        <p:nvPicPr>
          <p:cNvPr id="37893" name="Picture 5" descr="636"/>
          <p:cNvPicPr>
            <a:picLocks noChangeAspect="1" noChangeArrowheads="1"/>
          </p:cNvPicPr>
          <p:nvPr/>
        </p:nvPicPr>
        <p:blipFill>
          <a:blip r:embed="rId2"/>
          <a:srcRect/>
          <a:stretch>
            <a:fillRect/>
          </a:stretch>
        </p:blipFill>
        <p:spPr bwMode="auto">
          <a:xfrm>
            <a:off x="468313" y="908050"/>
            <a:ext cx="4103687" cy="2808288"/>
          </a:xfrm>
          <a:prstGeom prst="rect">
            <a:avLst/>
          </a:prstGeom>
          <a:noFill/>
        </p:spPr>
      </p:pic>
      <p:pic>
        <p:nvPicPr>
          <p:cNvPr id="37895" name="Picture 7" descr="kani-temaki"/>
          <p:cNvPicPr>
            <a:picLocks noChangeAspect="1" noChangeArrowheads="1"/>
          </p:cNvPicPr>
          <p:nvPr/>
        </p:nvPicPr>
        <p:blipFill>
          <a:blip r:embed="rId3"/>
          <a:srcRect/>
          <a:stretch>
            <a:fillRect/>
          </a:stretch>
        </p:blipFill>
        <p:spPr bwMode="auto">
          <a:xfrm>
            <a:off x="4932363" y="908050"/>
            <a:ext cx="3743325" cy="2855913"/>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69975" y="188913"/>
            <a:ext cx="7605713" cy="936625"/>
          </a:xfrm>
        </p:spPr>
        <p:txBody>
          <a:bodyPr/>
          <a:lstStyle/>
          <a:p>
            <a:pPr eaLnBrk="1" fontAlgn="auto" hangingPunct="1">
              <a:spcAft>
                <a:spcPts val="0"/>
              </a:spcAft>
              <a:defRPr/>
            </a:pPr>
            <a:r>
              <a:rPr lang="ru-RU" dirty="0" smtClean="0">
                <a:solidFill>
                  <a:schemeClr val="accent1">
                    <a:tint val="88000"/>
                    <a:satMod val="150000"/>
                  </a:schemeClr>
                </a:solidFill>
              </a:rPr>
              <a:t>                          салаты </a:t>
            </a:r>
            <a:endParaRPr lang="ru-RU" dirty="0">
              <a:solidFill>
                <a:schemeClr val="accent1">
                  <a:tint val="88000"/>
                  <a:satMod val="150000"/>
                </a:schemeClr>
              </a:solidFill>
            </a:endParaRPr>
          </a:p>
        </p:txBody>
      </p:sp>
      <p:sp>
        <p:nvSpPr>
          <p:cNvPr id="2" name="Объект 1"/>
          <p:cNvSpPr>
            <a:spLocks noGrp="1"/>
          </p:cNvSpPr>
          <p:nvPr>
            <p:ph idx="1"/>
          </p:nvPr>
        </p:nvSpPr>
        <p:spPr>
          <a:xfrm>
            <a:off x="323850" y="1484313"/>
            <a:ext cx="8712200" cy="3886200"/>
          </a:xfrm>
        </p:spPr>
        <p:txBody>
          <a:bodyPr>
            <a:normAutofit/>
          </a:bodyPr>
          <a:lstStyle/>
          <a:p>
            <a:pPr eaLnBrk="1" hangingPunct="1"/>
            <a:r>
              <a:rPr lang="ru-RU" sz="1800" dirty="0" smtClean="0"/>
              <a:t>Японцы делают салаты из множества продуктов: овощи, фрукты, грибы, рис, лапша, рыба, морепродукты, птица и мясо. Причем, стараются либо вовсе избегать тепловой обработки, либо делать её минимальной, что сохраняет ингредиенты: их природный состав, запахи, питательные свойства. В качестве заправки обычно используют рисовый уксус, соевый соус или </a:t>
            </a:r>
            <a:r>
              <a:rPr lang="ru-RU" sz="1800" dirty="0" err="1" smtClean="0"/>
              <a:t>сакэ</a:t>
            </a:r>
            <a:r>
              <a:rPr lang="ru-RU" sz="1800" dirty="0" smtClean="0"/>
              <a:t>. Также в японские салаты добавляют разнообразные специи: сушёные морские водоросли, молотый или маринованный имбирь, молотый чёрный или душистый перец и тертый мускатный орех</a:t>
            </a:r>
          </a:p>
          <a:p>
            <a:pPr eaLnBrk="1" hangingPunct="1"/>
            <a:endParaRPr lang="ru-RU" sz="2600" dirty="0" smtClean="0"/>
          </a:p>
        </p:txBody>
      </p:sp>
      <p:pic>
        <p:nvPicPr>
          <p:cNvPr id="21508" name="Picture 4" descr="Asian+Cabbage+008a"/>
          <p:cNvPicPr>
            <a:picLocks noChangeAspect="1" noChangeArrowheads="1"/>
          </p:cNvPicPr>
          <p:nvPr/>
        </p:nvPicPr>
        <p:blipFill>
          <a:blip r:embed="rId2"/>
          <a:srcRect/>
          <a:stretch>
            <a:fillRect/>
          </a:stretch>
        </p:blipFill>
        <p:spPr bwMode="auto">
          <a:xfrm>
            <a:off x="5580111" y="4293096"/>
            <a:ext cx="3097163" cy="1607642"/>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p:cNvSpPr>
          <p:nvPr>
            <p:ph type="body" idx="1"/>
          </p:nvPr>
        </p:nvSpPr>
        <p:spPr>
          <a:xfrm>
            <a:off x="179388" y="4076700"/>
            <a:ext cx="8615362" cy="4187825"/>
          </a:xfrm>
        </p:spPr>
        <p:txBody>
          <a:bodyPr/>
          <a:lstStyle/>
          <a:p>
            <a:pPr>
              <a:buFont typeface="Wingdings 2" pitchFamily="18" charset="2"/>
              <a:buNone/>
            </a:pPr>
            <a:r>
              <a:rPr lang="ru-RU" smtClean="0"/>
              <a:t>         Салат                            Салат</a:t>
            </a:r>
          </a:p>
          <a:p>
            <a:pPr>
              <a:buFont typeface="Wingdings 2" pitchFamily="18" charset="2"/>
              <a:buNone/>
            </a:pPr>
            <a:r>
              <a:rPr lang="ru-RU" smtClean="0"/>
              <a:t>«Мотидзи-ороши»    «Принцесса Мононоке» </a:t>
            </a:r>
          </a:p>
          <a:p>
            <a:endParaRPr lang="ru-RU" smtClean="0"/>
          </a:p>
        </p:txBody>
      </p:sp>
      <p:sp>
        <p:nvSpPr>
          <p:cNvPr id="4" name="Заголовок 3"/>
          <p:cNvSpPr>
            <a:spLocks noGrp="1"/>
          </p:cNvSpPr>
          <p:nvPr>
            <p:ph type="title"/>
          </p:nvPr>
        </p:nvSpPr>
        <p:spPr bwMode="auto">
          <a:xfrm>
            <a:off x="611188" y="0"/>
            <a:ext cx="8183562" cy="1052513"/>
          </a:xfrm>
        </p:spPr>
        <p:txBody>
          <a:bodyPr wrap="square" lIns="91440" tIns="45720" rIns="91440" bIns="45720" numCol="1" anchorCtr="0" compatLnSpc="1">
            <a:prstTxWarp prst="textNoShape">
              <a:avLst/>
            </a:prstTxWarp>
          </a:bodyPr>
          <a:lstStyle/>
          <a:p>
            <a:pPr algn="ctr"/>
            <a:r>
              <a:rPr lang="ru-RU" smtClean="0">
                <a:effectLst>
                  <a:outerShdw blurRad="38100" dist="38100" dir="2700000" algn="tl">
                    <a:srgbClr val="000000"/>
                  </a:outerShdw>
                </a:effectLst>
              </a:rPr>
              <a:t>Салаты</a:t>
            </a:r>
          </a:p>
        </p:txBody>
      </p:sp>
      <p:pic>
        <p:nvPicPr>
          <p:cNvPr id="22532" name="Picture 4" descr="articole_3358"/>
          <p:cNvPicPr>
            <a:picLocks noChangeAspect="1" noChangeArrowheads="1"/>
          </p:cNvPicPr>
          <p:nvPr/>
        </p:nvPicPr>
        <p:blipFill>
          <a:blip r:embed="rId2"/>
          <a:srcRect/>
          <a:stretch>
            <a:fillRect/>
          </a:stretch>
        </p:blipFill>
        <p:spPr bwMode="auto">
          <a:xfrm>
            <a:off x="395288" y="1412875"/>
            <a:ext cx="4103687" cy="2663825"/>
          </a:xfrm>
          <a:prstGeom prst="rect">
            <a:avLst/>
          </a:prstGeom>
          <a:noFill/>
        </p:spPr>
      </p:pic>
      <p:pic>
        <p:nvPicPr>
          <p:cNvPr id="22534" name="Picture 6" descr="i?id=a46fdd8d2064d42f75e66e2462f9d70a&amp;n=33&amp;h=190&amp;w=285"/>
          <p:cNvPicPr>
            <a:picLocks noChangeAspect="1" noChangeArrowheads="1"/>
          </p:cNvPicPr>
          <p:nvPr/>
        </p:nvPicPr>
        <p:blipFill>
          <a:blip r:embed="rId3"/>
          <a:srcRect/>
          <a:stretch>
            <a:fillRect/>
          </a:stretch>
        </p:blipFill>
        <p:spPr bwMode="auto">
          <a:xfrm>
            <a:off x="5076825" y="1412875"/>
            <a:ext cx="3527425" cy="2674938"/>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2988" y="260350"/>
            <a:ext cx="7894637" cy="360363"/>
          </a:xfrm>
        </p:spPr>
        <p:txBody>
          <a:bodyPr>
            <a:normAutofit fontScale="90000"/>
          </a:bodyPr>
          <a:lstStyle/>
          <a:p>
            <a:pPr eaLnBrk="1" fontAlgn="auto" hangingPunct="1">
              <a:spcAft>
                <a:spcPts val="0"/>
              </a:spcAft>
              <a:defRPr/>
            </a:pPr>
            <a:r>
              <a:rPr lang="ru-RU" dirty="0">
                <a:solidFill>
                  <a:schemeClr val="accent1">
                    <a:tint val="88000"/>
                    <a:satMod val="150000"/>
                  </a:schemeClr>
                </a:solidFill>
              </a:rPr>
              <a:t>   </a:t>
            </a:r>
            <a:r>
              <a:rPr lang="ru-RU" dirty="0" smtClean="0">
                <a:solidFill>
                  <a:schemeClr val="accent1">
                    <a:tint val="88000"/>
                    <a:satMod val="150000"/>
                  </a:schemeClr>
                </a:solidFill>
              </a:rPr>
              <a:t>                     японская одежда .</a:t>
            </a:r>
            <a:endParaRPr lang="ru-RU" dirty="0">
              <a:solidFill>
                <a:schemeClr val="accent1">
                  <a:tint val="88000"/>
                  <a:satMod val="150000"/>
                </a:schemeClr>
              </a:solidFill>
            </a:endParaRPr>
          </a:p>
        </p:txBody>
      </p:sp>
      <p:sp>
        <p:nvSpPr>
          <p:cNvPr id="23554" name="Объект 1"/>
          <p:cNvSpPr>
            <a:spLocks noGrp="1"/>
          </p:cNvSpPr>
          <p:nvPr>
            <p:ph idx="1"/>
          </p:nvPr>
        </p:nvSpPr>
        <p:spPr>
          <a:xfrm>
            <a:off x="1042988" y="692150"/>
            <a:ext cx="7705725" cy="5689600"/>
          </a:xfrm>
        </p:spPr>
        <p:txBody>
          <a:bodyPr/>
          <a:lstStyle/>
          <a:p>
            <a:pPr eaLnBrk="1" hangingPunct="1"/>
            <a:r>
              <a:rPr lang="vi-VN" sz="1800" dirty="0" smtClean="0"/>
              <a:t>Кимоно́  — традиционная одежда в Японии. С середины </a:t>
            </a:r>
            <a:r>
              <a:rPr lang="en-US" sz="1800" dirty="0" smtClean="0"/>
              <a:t>XIX </a:t>
            </a:r>
            <a:r>
              <a:rPr lang="vi-VN" sz="1800" dirty="0" smtClean="0"/>
              <a:t>века считается японским «национальным костюмом». Также кимоно является рабочей одеждой гейш и майко (будущая гейша).</a:t>
            </a:r>
            <a:endParaRPr lang="ru-RU" sz="1800" dirty="0" smtClean="0"/>
          </a:p>
          <a:p>
            <a:pPr eaLnBrk="1" hangingPunct="1"/>
            <a:r>
              <a:rPr lang="ru-RU" sz="1800" dirty="0" err="1" smtClean="0"/>
              <a:t>Кэйкоги</a:t>
            </a:r>
            <a:r>
              <a:rPr lang="ru-RU" sz="1800" dirty="0" smtClean="0"/>
              <a:t>'</a:t>
            </a:r>
            <a:r>
              <a:rPr lang="en-US" altLang="ja-JP" sz="1800" dirty="0" smtClean="0">
                <a:cs typeface="ＭＳ ゴシック"/>
              </a:rPr>
              <a:t>— </a:t>
            </a:r>
            <a:r>
              <a:rPr lang="ru-RU" sz="1800" dirty="0" smtClean="0"/>
              <a:t>японское слово, означающее тренировочный костюм (</a:t>
            </a:r>
            <a:r>
              <a:rPr lang="ru-RU" sz="1800" dirty="0" err="1" smtClean="0"/>
              <a:t>кэйко</a:t>
            </a:r>
            <a:r>
              <a:rPr lang="ru-RU" sz="1800" dirty="0" smtClean="0"/>
              <a:t> — тренировка,— костюм, одежда). В России и в бывших союзных республиках ещё не совсем верно называют эту одежду Кимоно (их отличие в том, что у Кимоно нет штанов). Синонимом слова </a:t>
            </a:r>
            <a:r>
              <a:rPr lang="ru-RU" sz="1800" dirty="0" err="1" smtClean="0"/>
              <a:t>Кэйкоги</a:t>
            </a:r>
            <a:r>
              <a:rPr lang="ru-RU" sz="1800" dirty="0" smtClean="0"/>
              <a:t> является слово Доги (вольно — одежда для занятий </a:t>
            </a:r>
            <a:r>
              <a:rPr lang="ru-RU" sz="1800" dirty="0" err="1" smtClean="0"/>
              <a:t>Будо</a:t>
            </a:r>
            <a:r>
              <a:rPr lang="ru-RU" sz="1800" dirty="0" smtClean="0"/>
              <a:t>). </a:t>
            </a:r>
            <a:r>
              <a:rPr lang="ru-RU" sz="1800" dirty="0" err="1" smtClean="0"/>
              <a:t>Кэйкоги</a:t>
            </a:r>
            <a:r>
              <a:rPr lang="ru-RU" sz="1800" dirty="0" smtClean="0"/>
              <a:t> используется для обозначения униформы, носимой при занятиях боевыми искусствами.</a:t>
            </a:r>
          </a:p>
          <a:p>
            <a:pPr eaLnBrk="1" hangingPunct="1"/>
            <a:r>
              <a:rPr lang="ru-RU" sz="1800" dirty="0" smtClean="0"/>
              <a:t>Оби— несколько различных типов японских поясов, носимых как мужчинами, так и женщинами поверх кимоно и </a:t>
            </a:r>
            <a:r>
              <a:rPr lang="ru-RU" sz="1800" dirty="0" err="1" smtClean="0"/>
              <a:t>кэйкоги</a:t>
            </a:r>
            <a:r>
              <a:rPr lang="ru-RU" sz="1800" dirty="0" smtClean="0"/>
              <a:t>.</a:t>
            </a:r>
          </a:p>
          <a:p>
            <a:pPr eaLnBrk="1" hangingPunct="1"/>
            <a:endParaRPr lang="ru-RU" dirty="0" smtClean="0"/>
          </a:p>
        </p:txBody>
      </p:sp>
      <p:pic>
        <p:nvPicPr>
          <p:cNvPr id="23564" name="Picture 12" descr="img-thing?"/>
          <p:cNvPicPr>
            <a:picLocks noChangeAspect="1" noChangeArrowheads="1"/>
          </p:cNvPicPr>
          <p:nvPr/>
        </p:nvPicPr>
        <p:blipFill>
          <a:blip r:embed="rId2"/>
          <a:srcRect/>
          <a:stretch>
            <a:fillRect/>
          </a:stretch>
        </p:blipFill>
        <p:spPr bwMode="auto">
          <a:xfrm>
            <a:off x="6372200" y="4786272"/>
            <a:ext cx="2447950" cy="1523048"/>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243</TotalTime>
  <Words>855</Words>
  <Application>Microsoft Office PowerPoint</Application>
  <PresentationFormat>Экран (4:3)</PresentationFormat>
  <Paragraphs>52</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ＭＳ ゴシック</vt:lpstr>
      <vt:lpstr>Arial</vt:lpstr>
      <vt:lpstr>Verdana</vt:lpstr>
      <vt:lpstr>Wingdings 2</vt:lpstr>
      <vt:lpstr>Аспект</vt:lpstr>
      <vt:lpstr>      Проект на тему  « Япония» </vt:lpstr>
      <vt:lpstr>                Содержание </vt:lpstr>
      <vt:lpstr>             Японская кухня</vt:lpstr>
      <vt:lpstr>Основные ингредиенты японской кухи</vt:lpstr>
      <vt:lpstr>                             Суши  </vt:lpstr>
      <vt:lpstr>Суши</vt:lpstr>
      <vt:lpstr>                          салаты </vt:lpstr>
      <vt:lpstr>Салаты</vt:lpstr>
      <vt:lpstr>                        японская одежда .</vt:lpstr>
      <vt:lpstr>             Японская одежда </vt:lpstr>
      <vt:lpstr>Японская одежда</vt:lpstr>
      <vt:lpstr>Японская обувь</vt:lpstr>
      <vt:lpstr>Презентация PowerPoint</vt:lpstr>
      <vt:lpstr>Развлечения японцев</vt:lpstr>
      <vt:lpstr>Презентация PowerPoint</vt:lpstr>
      <vt:lpstr> Судоку</vt:lpstr>
      <vt:lpstr>Судоку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Япония</dc:title>
  <dc:creator>User</dc:creator>
  <cp:lastModifiedBy>Anastassiya</cp:lastModifiedBy>
  <cp:revision>25</cp:revision>
  <dcterms:created xsi:type="dcterms:W3CDTF">2015-12-06T10:26:46Z</dcterms:created>
  <dcterms:modified xsi:type="dcterms:W3CDTF">2016-10-23T04:16:03Z</dcterms:modified>
</cp:coreProperties>
</file>